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984"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147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73766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90164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935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Film Search Engine</a:t>
            </a:r>
            <a:endParaRPr lang="en-US" sz="46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264337"/>
            <a:ext cx="7556421"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Times New Roman" panose="02020603050405020304" pitchFamily="18" charset="0"/>
                <a:ea typeface="Petrona Bold" pitchFamily="34" charset="-122"/>
                <a:cs typeface="Times New Roman" panose="02020603050405020304" pitchFamily="18" charset="0"/>
              </a:rPr>
              <a:t>Natural-Language Movie Discovery, Built for Speed &amp; Precision</a:t>
            </a:r>
            <a:endParaRPr lang="en-US" sz="2300" dirty="0">
              <a:latin typeface="Times New Roman" panose="02020603050405020304" pitchFamily="18" charset="0"/>
              <a:cs typeface="Times New Roman" panose="02020603050405020304" pitchFamily="18" charset="0"/>
            </a:endParaRPr>
          </a:p>
        </p:txBody>
      </p:sp>
      <p:sp>
        <p:nvSpPr>
          <p:cNvPr id="5" name="Text 2"/>
          <p:cNvSpPr/>
          <p:nvPr/>
        </p:nvSpPr>
        <p:spPr>
          <a:xfrm>
            <a:off x="6280190" y="434863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 powerful search engine that understands natural language queries like "90s sci-fi with Tom Hanks" and delivers fast, relevant results. Runs entirely locally with zero external API costs, indexing ~9.7k movies and returning results in under 2 seconds.</a:t>
            </a:r>
            <a:endParaRPr lang="en-US" sz="175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573B36-46DC-45E2-A4C6-49F066AE4F0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26400"/>
            <a:ext cx="6587966" cy="558165"/>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Times New Roman" panose="02020603050405020304" pitchFamily="18" charset="0"/>
                <a:ea typeface="Petrona Bold" pitchFamily="34" charset="-122"/>
                <a:cs typeface="Times New Roman" panose="02020603050405020304" pitchFamily="18" charset="0"/>
              </a:rPr>
              <a:t>Performance &amp; Future Roadmap</a:t>
            </a:r>
            <a:endParaRPr lang="en-US" sz="35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09738"/>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Times New Roman" panose="02020603050405020304" pitchFamily="18" charset="0"/>
                <a:ea typeface="Petrona Bold" pitchFamily="34" charset="-122"/>
                <a:cs typeface="Times New Roman" panose="02020603050405020304" pitchFamily="18" charset="0"/>
              </a:rPr>
              <a:t>Current Performance</a:t>
            </a:r>
            <a:endParaRPr lang="en-US" sz="21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2235875"/>
            <a:ext cx="4735354" cy="2651760"/>
          </a:xfrm>
          <a:prstGeom prst="rect">
            <a:avLst/>
          </a:prstGeom>
        </p:spPr>
      </p:pic>
      <p:sp>
        <p:nvSpPr>
          <p:cNvPr id="5" name="Text 2"/>
          <p:cNvSpPr/>
          <p:nvPr/>
        </p:nvSpPr>
        <p:spPr>
          <a:xfrm>
            <a:off x="793790" y="5078968"/>
            <a:ext cx="6313884" cy="816531"/>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Sub-2-second queries, ~280MB memory footprint, offline-capable with persisted indexes. First run includes model warm-up; subsequent queries leverage cached artifacts.</a:t>
            </a:r>
            <a:endParaRPr lang="en-US" sz="1300" dirty="0">
              <a:latin typeface="Times New Roman" panose="02020603050405020304" pitchFamily="18" charset="0"/>
              <a:cs typeface="Times New Roman" panose="02020603050405020304" pitchFamily="18" charset="0"/>
            </a:endParaRPr>
          </a:p>
        </p:txBody>
      </p:sp>
      <p:sp>
        <p:nvSpPr>
          <p:cNvPr id="6" name="Text 3"/>
          <p:cNvSpPr/>
          <p:nvPr/>
        </p:nvSpPr>
        <p:spPr>
          <a:xfrm>
            <a:off x="7530346" y="1709738"/>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Times New Roman" panose="02020603050405020304" pitchFamily="18" charset="0"/>
                <a:ea typeface="Petrona Bold" pitchFamily="34" charset="-122"/>
                <a:cs typeface="Times New Roman" panose="02020603050405020304" pitchFamily="18" charset="0"/>
              </a:rPr>
              <a:t>What's Next</a:t>
            </a:r>
            <a:endParaRPr lang="en-US" sz="2100" dirty="0">
              <a:latin typeface="Times New Roman" panose="02020603050405020304" pitchFamily="18" charset="0"/>
              <a:cs typeface="Times New Roman" panose="02020603050405020304" pitchFamily="18" charset="0"/>
            </a:endParaRPr>
          </a:p>
        </p:txBody>
      </p:sp>
      <p:sp>
        <p:nvSpPr>
          <p:cNvPr id="7" name="Shape 4"/>
          <p:cNvSpPr/>
          <p:nvPr/>
        </p:nvSpPr>
        <p:spPr>
          <a:xfrm>
            <a:off x="7700486" y="2491026"/>
            <a:ext cx="170021" cy="1078111"/>
          </a:xfrm>
          <a:prstGeom prst="roundRect">
            <a:avLst>
              <a:gd name="adj" fmla="val 42025"/>
            </a:avLst>
          </a:prstGeom>
          <a:solidFill>
            <a:srgbClr val="CCEEFF"/>
          </a:solidFill>
          <a:ln w="7620">
            <a:solidFill>
              <a:srgbClr val="B2D4E5"/>
            </a:solidFill>
            <a:prstDash val="solid"/>
          </a:ln>
        </p:spPr>
        <p:txBody>
          <a:bodyPr/>
          <a:lstStyle/>
          <a:p>
            <a:endParaRPr lang="en-US"/>
          </a:p>
        </p:txBody>
      </p:sp>
      <p:sp>
        <p:nvSpPr>
          <p:cNvPr id="8" name="Shape 5"/>
          <p:cNvSpPr/>
          <p:nvPr/>
        </p:nvSpPr>
        <p:spPr>
          <a:xfrm>
            <a:off x="7530346" y="2379345"/>
            <a:ext cx="510302" cy="510302"/>
          </a:xfrm>
          <a:prstGeom prst="roundRect">
            <a:avLst>
              <a:gd name="adj" fmla="val 89594"/>
            </a:avLst>
          </a:prstGeom>
          <a:solidFill>
            <a:srgbClr val="CCEEFF"/>
          </a:solidFill>
          <a:ln w="7620">
            <a:solidFill>
              <a:srgbClr val="B2D4E5"/>
            </a:solidFill>
            <a:prstDash val="solid"/>
          </a:ln>
        </p:spPr>
        <p:txBody>
          <a:bodyPr/>
          <a:lstStyle/>
          <a:p>
            <a:endParaRPr lang="en-US"/>
          </a:p>
        </p:txBody>
      </p:sp>
      <p:pic>
        <p:nvPicPr>
          <p:cNvPr id="9"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7862" y="2506980"/>
            <a:ext cx="255151" cy="255151"/>
          </a:xfrm>
          <a:prstGeom prst="rect">
            <a:avLst/>
          </a:prstGeom>
        </p:spPr>
      </p:pic>
      <p:sp>
        <p:nvSpPr>
          <p:cNvPr id="10" name="Text 6"/>
          <p:cNvSpPr/>
          <p:nvPr/>
        </p:nvSpPr>
        <p:spPr>
          <a:xfrm>
            <a:off x="8210669" y="2405896"/>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Times New Roman" panose="02020603050405020304" pitchFamily="18" charset="0"/>
                <a:ea typeface="Petrona Bold" pitchFamily="34" charset="-122"/>
                <a:cs typeface="Times New Roman" panose="02020603050405020304" pitchFamily="18" charset="0"/>
              </a:rPr>
              <a:t>Near-Term</a:t>
            </a:r>
            <a:endParaRPr lang="en-US" sz="1750" dirty="0">
              <a:latin typeface="Times New Roman" panose="02020603050405020304" pitchFamily="18" charset="0"/>
              <a:cs typeface="Times New Roman" panose="02020603050405020304" pitchFamily="18" charset="0"/>
            </a:endParaRPr>
          </a:p>
        </p:txBody>
      </p:sp>
      <p:sp>
        <p:nvSpPr>
          <p:cNvPr id="11" name="Text 7"/>
          <p:cNvSpPr/>
          <p:nvPr/>
        </p:nvSpPr>
        <p:spPr>
          <a:xfrm>
            <a:off x="8210669" y="2854881"/>
            <a:ext cx="563356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Hybrid BM25+vector search, faceted filtering, query caching, "More like this" feature</a:t>
            </a:r>
            <a:endParaRPr lang="en-US" sz="1300" dirty="0">
              <a:latin typeface="Times New Roman" panose="02020603050405020304" pitchFamily="18" charset="0"/>
              <a:cs typeface="Times New Roman" panose="02020603050405020304" pitchFamily="18" charset="0"/>
            </a:endParaRPr>
          </a:p>
        </p:txBody>
      </p:sp>
      <p:sp>
        <p:nvSpPr>
          <p:cNvPr id="12" name="Shape 8"/>
          <p:cNvSpPr/>
          <p:nvPr/>
        </p:nvSpPr>
        <p:spPr>
          <a:xfrm>
            <a:off x="7955637" y="3994428"/>
            <a:ext cx="170021" cy="1078111"/>
          </a:xfrm>
          <a:prstGeom prst="roundRect">
            <a:avLst>
              <a:gd name="adj" fmla="val 42025"/>
            </a:avLst>
          </a:prstGeom>
          <a:solidFill>
            <a:srgbClr val="CCEEFF"/>
          </a:solidFill>
          <a:ln w="7620">
            <a:solidFill>
              <a:srgbClr val="B2D4E5"/>
            </a:solidFill>
            <a:prstDash val="solid"/>
          </a:ln>
        </p:spPr>
        <p:txBody>
          <a:bodyPr/>
          <a:lstStyle/>
          <a:p>
            <a:endParaRPr lang="en-US"/>
          </a:p>
        </p:txBody>
      </p:sp>
      <p:sp>
        <p:nvSpPr>
          <p:cNvPr id="13" name="Shape 9"/>
          <p:cNvSpPr/>
          <p:nvPr/>
        </p:nvSpPr>
        <p:spPr>
          <a:xfrm>
            <a:off x="7785497" y="3882747"/>
            <a:ext cx="510302" cy="510302"/>
          </a:xfrm>
          <a:prstGeom prst="roundRect">
            <a:avLst>
              <a:gd name="adj" fmla="val 89594"/>
            </a:avLst>
          </a:prstGeom>
          <a:solidFill>
            <a:srgbClr val="CCEEFF"/>
          </a:solidFill>
          <a:ln w="7620">
            <a:solidFill>
              <a:srgbClr val="B2D4E5"/>
            </a:solidFill>
            <a:prstDash val="solid"/>
          </a:ln>
        </p:spPr>
        <p:txBody>
          <a:bodyPr/>
          <a:lstStyle/>
          <a:p>
            <a:endParaRPr lang="en-US"/>
          </a:p>
        </p:txBody>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3013" y="4010382"/>
            <a:ext cx="255151" cy="255151"/>
          </a:xfrm>
          <a:prstGeom prst="rect">
            <a:avLst/>
          </a:prstGeom>
        </p:spPr>
      </p:pic>
      <p:sp>
        <p:nvSpPr>
          <p:cNvPr id="15" name="Text 10"/>
          <p:cNvSpPr/>
          <p:nvPr/>
        </p:nvSpPr>
        <p:spPr>
          <a:xfrm>
            <a:off x="8465820" y="3909298"/>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Times New Roman" panose="02020603050405020304" pitchFamily="18" charset="0"/>
                <a:ea typeface="Petrona Bold" pitchFamily="34" charset="-122"/>
                <a:cs typeface="Times New Roman" panose="02020603050405020304" pitchFamily="18" charset="0"/>
              </a:rPr>
              <a:t>Mid-Term</a:t>
            </a:r>
            <a:endParaRPr lang="en-US" sz="1750" dirty="0">
              <a:latin typeface="Times New Roman" panose="02020603050405020304" pitchFamily="18" charset="0"/>
              <a:cs typeface="Times New Roman" panose="02020603050405020304" pitchFamily="18" charset="0"/>
            </a:endParaRPr>
          </a:p>
        </p:txBody>
      </p:sp>
      <p:sp>
        <p:nvSpPr>
          <p:cNvPr id="16" name="Text 11"/>
          <p:cNvSpPr/>
          <p:nvPr/>
        </p:nvSpPr>
        <p:spPr>
          <a:xfrm>
            <a:off x="8465820" y="4358283"/>
            <a:ext cx="5378410"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Personalization engine, learn-to-rank models, multilingual query support</a:t>
            </a:r>
            <a:endParaRPr lang="en-US" sz="1300" dirty="0">
              <a:latin typeface="Times New Roman" panose="02020603050405020304" pitchFamily="18" charset="0"/>
              <a:cs typeface="Times New Roman" panose="02020603050405020304" pitchFamily="18" charset="0"/>
            </a:endParaRPr>
          </a:p>
        </p:txBody>
      </p:sp>
      <p:sp>
        <p:nvSpPr>
          <p:cNvPr id="17" name="Shape 12"/>
          <p:cNvSpPr/>
          <p:nvPr/>
        </p:nvSpPr>
        <p:spPr>
          <a:xfrm>
            <a:off x="8210788" y="5497830"/>
            <a:ext cx="170021" cy="1078111"/>
          </a:xfrm>
          <a:prstGeom prst="roundRect">
            <a:avLst>
              <a:gd name="adj" fmla="val 42025"/>
            </a:avLst>
          </a:prstGeom>
          <a:solidFill>
            <a:srgbClr val="CCEEFF"/>
          </a:solidFill>
          <a:ln w="7620">
            <a:solidFill>
              <a:srgbClr val="B2D4E5"/>
            </a:solidFill>
            <a:prstDash val="solid"/>
          </a:ln>
        </p:spPr>
        <p:txBody>
          <a:bodyPr/>
          <a:lstStyle/>
          <a:p>
            <a:endParaRPr lang="en-US"/>
          </a:p>
        </p:txBody>
      </p:sp>
      <p:sp>
        <p:nvSpPr>
          <p:cNvPr id="18" name="Shape 13"/>
          <p:cNvSpPr/>
          <p:nvPr/>
        </p:nvSpPr>
        <p:spPr>
          <a:xfrm>
            <a:off x="8040648" y="5386149"/>
            <a:ext cx="510302" cy="510302"/>
          </a:xfrm>
          <a:prstGeom prst="roundRect">
            <a:avLst>
              <a:gd name="adj" fmla="val 89594"/>
            </a:avLst>
          </a:prstGeom>
          <a:solidFill>
            <a:srgbClr val="CCEEFF"/>
          </a:solidFill>
          <a:ln w="7620">
            <a:solidFill>
              <a:srgbClr val="B2D4E5"/>
            </a:solidFill>
            <a:prstDash val="solid"/>
          </a:ln>
        </p:spPr>
        <p:txBody>
          <a:bodyPr/>
          <a:lstStyle/>
          <a:p>
            <a:endParaRPr lang="en-US"/>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68164" y="5513784"/>
            <a:ext cx="255151" cy="255151"/>
          </a:xfrm>
          <a:prstGeom prst="rect">
            <a:avLst/>
          </a:prstGeom>
        </p:spPr>
      </p:pic>
      <p:sp>
        <p:nvSpPr>
          <p:cNvPr id="20" name="Text 14"/>
          <p:cNvSpPr/>
          <p:nvPr/>
        </p:nvSpPr>
        <p:spPr>
          <a:xfrm>
            <a:off x="8720971" y="5412700"/>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Times New Roman" panose="02020603050405020304" pitchFamily="18" charset="0"/>
                <a:ea typeface="Petrona Bold" pitchFamily="34" charset="-122"/>
                <a:cs typeface="Times New Roman" panose="02020603050405020304" pitchFamily="18" charset="0"/>
              </a:rPr>
              <a:t>Long-Term</a:t>
            </a:r>
            <a:endParaRPr lang="en-US" sz="1750" dirty="0">
              <a:latin typeface="Times New Roman" panose="02020603050405020304" pitchFamily="18" charset="0"/>
              <a:cs typeface="Times New Roman" panose="02020603050405020304" pitchFamily="18" charset="0"/>
            </a:endParaRPr>
          </a:p>
        </p:txBody>
      </p:sp>
      <p:sp>
        <p:nvSpPr>
          <p:cNvPr id="21" name="Text 15"/>
          <p:cNvSpPr/>
          <p:nvPr/>
        </p:nvSpPr>
        <p:spPr>
          <a:xfrm>
            <a:off x="8720971" y="5861685"/>
            <a:ext cx="5123259"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Distributed vector infrastructure (pgvector/Elasticsearch), FAISS-GPU, IVF/HNSW indexing for millions of movies</a:t>
            </a:r>
            <a:endParaRPr lang="en-US" sz="1300" dirty="0">
              <a:latin typeface="Times New Roman" panose="02020603050405020304" pitchFamily="18" charset="0"/>
              <a:cs typeface="Times New Roman" panose="02020603050405020304" pitchFamily="18" charset="0"/>
            </a:endParaRPr>
          </a:p>
        </p:txBody>
      </p:sp>
      <p:sp>
        <p:nvSpPr>
          <p:cNvPr id="22" name="Text 16"/>
          <p:cNvSpPr/>
          <p:nvPr/>
        </p:nvSpPr>
        <p:spPr>
          <a:xfrm>
            <a:off x="793790" y="6958727"/>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Current limitations include typo sensitivity, lack of personalization, and single-node scaling. Mitigations are in place via caching and controlled upgrades, with a clear path to enterprise-scale deployment.</a:t>
            </a:r>
            <a:endParaRPr lang="en-US" sz="13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343497E5-2012-4BD8-89CC-CE7C5DFC31FA}"/>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F0D25D-B5F0-8B52-9E49-149C7A484231}"/>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FE7320D9-16A8-0193-9F7D-6131A1181705}"/>
              </a:ext>
            </a:extLst>
          </p:cNvPr>
          <p:cNvSpPr/>
          <p:nvPr/>
        </p:nvSpPr>
        <p:spPr>
          <a:xfrm>
            <a:off x="793790" y="726400"/>
            <a:ext cx="6587966" cy="558165"/>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Times New Roman" panose="02020603050405020304" pitchFamily="18" charset="0"/>
                <a:ea typeface="Petrona Bold" pitchFamily="34" charset="-122"/>
                <a:cs typeface="Times New Roman" panose="02020603050405020304" pitchFamily="18" charset="0"/>
              </a:rPr>
              <a:t>Pre-Defined Questionnaires</a:t>
            </a:r>
            <a:endParaRPr lang="en-US" sz="3500" dirty="0">
              <a:latin typeface="Times New Roman" panose="02020603050405020304" pitchFamily="18" charset="0"/>
              <a:cs typeface="Times New Roman" panose="02020603050405020304" pitchFamily="18" charset="0"/>
            </a:endParaRPr>
          </a:p>
        </p:txBody>
      </p:sp>
      <p:sp>
        <p:nvSpPr>
          <p:cNvPr id="4" name="Shape 4">
            <a:extLst>
              <a:ext uri="{FF2B5EF4-FFF2-40B4-BE49-F238E27FC236}">
                <a16:creationId xmlns:a16="http://schemas.microsoft.com/office/drawing/2014/main" id="{6154DF87-D1CE-755A-3D20-FE211F10A9DF}"/>
              </a:ext>
            </a:extLst>
          </p:cNvPr>
          <p:cNvSpPr/>
          <p:nvPr/>
        </p:nvSpPr>
        <p:spPr>
          <a:xfrm>
            <a:off x="793791" y="1536344"/>
            <a:ext cx="6521410" cy="6172260"/>
          </a:xfrm>
          <a:prstGeom prst="roundRect">
            <a:avLst>
              <a:gd name="adj" fmla="val 3439"/>
            </a:avLst>
          </a:prstGeom>
          <a:solidFill>
            <a:srgbClr val="FFFFFF">
              <a:alpha val="95000"/>
            </a:srgbClr>
          </a:solidFill>
          <a:ln w="22860">
            <a:solidFill>
              <a:srgbClr val="B2D4E5"/>
            </a:solidFill>
            <a:prstDash val="solid"/>
          </a:ln>
        </p:spPr>
        <p:txBody>
          <a:bodyPr/>
          <a:lstStyle/>
          <a:p>
            <a:endParaRPr lang="en-US"/>
          </a:p>
        </p:txBody>
      </p:sp>
      <p:sp>
        <p:nvSpPr>
          <p:cNvPr id="5" name="Shape 4">
            <a:extLst>
              <a:ext uri="{FF2B5EF4-FFF2-40B4-BE49-F238E27FC236}">
                <a16:creationId xmlns:a16="http://schemas.microsoft.com/office/drawing/2014/main" id="{F9445244-152E-DDFF-CFD6-CAAD7BFF1143}"/>
              </a:ext>
            </a:extLst>
          </p:cNvPr>
          <p:cNvSpPr/>
          <p:nvPr/>
        </p:nvSpPr>
        <p:spPr>
          <a:xfrm>
            <a:off x="7650313" y="1536344"/>
            <a:ext cx="6521410" cy="6172260"/>
          </a:xfrm>
          <a:prstGeom prst="roundRect">
            <a:avLst>
              <a:gd name="adj" fmla="val 3439"/>
            </a:avLst>
          </a:prstGeom>
          <a:solidFill>
            <a:srgbClr val="FFFFFF">
              <a:alpha val="95000"/>
            </a:srgbClr>
          </a:solidFill>
          <a:ln w="22860">
            <a:solidFill>
              <a:srgbClr val="B2D4E5"/>
            </a:solidFill>
            <a:prstDash val="solid"/>
          </a:ln>
        </p:spPr>
        <p:txBody>
          <a:bodyPr/>
          <a:lstStyle/>
          <a:p>
            <a:endParaRPr lang="en-US"/>
          </a:p>
        </p:txBody>
      </p:sp>
      <p:sp>
        <p:nvSpPr>
          <p:cNvPr id="6" name="Text 5">
            <a:extLst>
              <a:ext uri="{FF2B5EF4-FFF2-40B4-BE49-F238E27FC236}">
                <a16:creationId xmlns:a16="http://schemas.microsoft.com/office/drawing/2014/main" id="{8004774F-4632-F313-863C-E01EDF824A0F}"/>
              </a:ext>
            </a:extLst>
          </p:cNvPr>
          <p:cNvSpPr/>
          <p:nvPr/>
        </p:nvSpPr>
        <p:spPr>
          <a:xfrm>
            <a:off x="2789278" y="1727253"/>
            <a:ext cx="2530435" cy="316230"/>
          </a:xfrm>
          <a:prstGeom prst="rect">
            <a:avLst/>
          </a:prstGeom>
          <a:noFill/>
          <a:ln/>
        </p:spPr>
        <p:txBody>
          <a:bodyPr wrap="none" lIns="0" tIns="0" rIns="0" bIns="0" rtlCol="0" anchor="t"/>
          <a:lstStyle/>
          <a:p>
            <a:pPr marL="0" indent="0" algn="ctr">
              <a:lnSpc>
                <a:spcPts val="2450"/>
              </a:lnSpc>
              <a:buNone/>
            </a:pPr>
            <a:r>
              <a:rPr lang="en-US" sz="1950" b="1" dirty="0">
                <a:solidFill>
                  <a:srgbClr val="272525"/>
                </a:solidFill>
                <a:latin typeface="Times New Roman" panose="02020603050405020304" pitchFamily="18" charset="0"/>
                <a:ea typeface="Petrona Bold" pitchFamily="34" charset="-122"/>
                <a:cs typeface="Times New Roman" panose="02020603050405020304" pitchFamily="18" charset="0"/>
              </a:rPr>
              <a:t>Technical Queries</a:t>
            </a:r>
            <a:endParaRPr lang="en-US" sz="1950" dirty="0">
              <a:latin typeface="Times New Roman" panose="02020603050405020304" pitchFamily="18" charset="0"/>
              <a:cs typeface="Times New Roman" panose="02020603050405020304" pitchFamily="18" charset="0"/>
            </a:endParaRPr>
          </a:p>
        </p:txBody>
      </p:sp>
      <p:sp>
        <p:nvSpPr>
          <p:cNvPr id="7" name="Text 5">
            <a:extLst>
              <a:ext uri="{FF2B5EF4-FFF2-40B4-BE49-F238E27FC236}">
                <a16:creationId xmlns:a16="http://schemas.microsoft.com/office/drawing/2014/main" id="{B9AEB283-45F9-6D61-BAC2-5679EB5CAE5E}"/>
              </a:ext>
            </a:extLst>
          </p:cNvPr>
          <p:cNvSpPr/>
          <p:nvPr/>
        </p:nvSpPr>
        <p:spPr>
          <a:xfrm>
            <a:off x="9645800" y="1727253"/>
            <a:ext cx="2530435" cy="316230"/>
          </a:xfrm>
          <a:prstGeom prst="rect">
            <a:avLst/>
          </a:prstGeom>
          <a:noFill/>
          <a:ln/>
        </p:spPr>
        <p:txBody>
          <a:bodyPr wrap="none" lIns="0" tIns="0" rIns="0" bIns="0" rtlCol="0" anchor="t"/>
          <a:lstStyle/>
          <a:p>
            <a:pPr marL="0" indent="0" algn="ctr">
              <a:lnSpc>
                <a:spcPts val="2450"/>
              </a:lnSpc>
              <a:buNone/>
            </a:pPr>
            <a:r>
              <a:rPr lang="en-US" sz="1950" b="1" dirty="0">
                <a:solidFill>
                  <a:srgbClr val="272525"/>
                </a:solidFill>
                <a:latin typeface="Times New Roman" panose="02020603050405020304" pitchFamily="18" charset="0"/>
                <a:ea typeface="Petrona Bold" pitchFamily="34" charset="-122"/>
                <a:cs typeface="Times New Roman" panose="02020603050405020304" pitchFamily="18" charset="0"/>
              </a:rPr>
              <a:t>Business Queries</a:t>
            </a:r>
            <a:endParaRPr lang="en-US" sz="1950" dirty="0">
              <a:latin typeface="Times New Roman" panose="02020603050405020304" pitchFamily="18" charset="0"/>
              <a:cs typeface="Times New Roman" panose="02020603050405020304" pitchFamily="18" charset="0"/>
            </a:endParaRPr>
          </a:p>
        </p:txBody>
      </p:sp>
      <p:sp>
        <p:nvSpPr>
          <p:cNvPr id="8" name="Text 9">
            <a:extLst>
              <a:ext uri="{FF2B5EF4-FFF2-40B4-BE49-F238E27FC236}">
                <a16:creationId xmlns:a16="http://schemas.microsoft.com/office/drawing/2014/main" id="{26E10165-68FC-5E20-371F-88A07A7AC95F}"/>
              </a:ext>
            </a:extLst>
          </p:cNvPr>
          <p:cNvSpPr/>
          <p:nvPr/>
        </p:nvSpPr>
        <p:spPr>
          <a:xfrm>
            <a:off x="914091" y="2433551"/>
            <a:ext cx="6277543" cy="953800"/>
          </a:xfrm>
          <a:prstGeom prst="rect">
            <a:avLst/>
          </a:prstGeom>
          <a:noFill/>
          <a:ln/>
        </p:spPr>
        <p:txBody>
          <a:bodyPr wrap="square" lIns="0" tIns="0" rIns="0" bIns="0" rtlCol="0" anchor="t"/>
          <a:lstStyle/>
          <a:p>
            <a:pPr marL="342900" indent="-342900">
              <a:lnSpc>
                <a:spcPts val="240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Could we support hybrid sparse + dense retrieval and reranking?</a:t>
            </a:r>
          </a:p>
          <a:p>
            <a:pPr lvl="1">
              <a:lnSpc>
                <a:spcPts val="2400"/>
              </a:lnSpc>
              <a:buSzPct val="100000"/>
            </a:pPr>
            <a:r>
              <a:rPr lang="en-US" sz="1400" dirty="0">
                <a:solidFill>
                  <a:srgbClr val="272525"/>
                </a:solidFill>
                <a:latin typeface="Times New Roman" panose="02020603050405020304" pitchFamily="18" charset="0"/>
                <a:ea typeface="Inter" pitchFamily="34" charset="-122"/>
                <a:cs typeface="Times New Roman" panose="02020603050405020304" pitchFamily="18" charset="0"/>
              </a:rPr>
              <a:t>A: </a:t>
            </a:r>
            <a:r>
              <a:rPr lang="en-US" sz="1400" dirty="0">
                <a:latin typeface="Times New Roman" panose="02020603050405020304" pitchFamily="18" charset="0"/>
                <a:cs typeface="Times New Roman" panose="02020603050405020304" pitchFamily="18" charset="0"/>
              </a:rPr>
              <a:t>Yes, by fusing BM25 with embeddings and reranking the merged top-N using a lightweight cross-encoder for precision.</a:t>
            </a:r>
          </a:p>
          <a:p>
            <a:pPr marL="342900" indent="-342900">
              <a:lnSpc>
                <a:spcPts val="2400"/>
              </a:lnSpc>
              <a:buSzPct val="100000"/>
              <a:buChar char="•"/>
            </a:pPr>
            <a:endParaRPr lang="en-US" sz="1600" dirty="0">
              <a:latin typeface="Times New Roman" panose="02020603050405020304" pitchFamily="18" charset="0"/>
              <a:cs typeface="Times New Roman" panose="02020603050405020304" pitchFamily="18" charset="0"/>
            </a:endParaRPr>
          </a:p>
        </p:txBody>
      </p:sp>
      <p:sp>
        <p:nvSpPr>
          <p:cNvPr id="9" name="Text 9">
            <a:extLst>
              <a:ext uri="{FF2B5EF4-FFF2-40B4-BE49-F238E27FC236}">
                <a16:creationId xmlns:a16="http://schemas.microsoft.com/office/drawing/2014/main" id="{A98B2937-B611-C1FD-DF96-501256794EFB}"/>
              </a:ext>
            </a:extLst>
          </p:cNvPr>
          <p:cNvSpPr/>
          <p:nvPr/>
        </p:nvSpPr>
        <p:spPr>
          <a:xfrm>
            <a:off x="914091" y="3564987"/>
            <a:ext cx="6277543" cy="1098165"/>
          </a:xfrm>
          <a:prstGeom prst="rect">
            <a:avLst/>
          </a:prstGeom>
          <a:noFill/>
          <a:ln/>
        </p:spPr>
        <p:txBody>
          <a:bodyPr wrap="square" lIns="0" tIns="0" rIns="0" bIns="0" rtlCol="0" anchor="t"/>
          <a:lstStyle/>
          <a:p>
            <a:pPr marL="342900" indent="-342900">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How would we scale to millions of items ?</a:t>
            </a:r>
          </a:p>
          <a:p>
            <a:pPr lvl="1">
              <a:lnSpc>
                <a:spcPts val="2400"/>
              </a:lnSpc>
              <a:buSzPct val="100000"/>
            </a:pPr>
            <a:r>
              <a:rPr lang="en-US" sz="1400" dirty="0">
                <a:latin typeface="Times New Roman" panose="02020603050405020304" pitchFamily="18" charset="0"/>
                <a:cs typeface="Times New Roman" panose="02020603050405020304" pitchFamily="18" charset="0"/>
              </a:rPr>
              <a:t>A: Use FAISS IVF/HNSW or a vector DB (Milvus/Weaviate), shard the index, and tune </a:t>
            </a:r>
            <a:r>
              <a:rPr lang="en-US" sz="1400" dirty="0" err="1">
                <a:latin typeface="Times New Roman" panose="02020603050405020304" pitchFamily="18" charset="0"/>
                <a:cs typeface="Times New Roman" panose="02020603050405020304" pitchFamily="18" charset="0"/>
              </a:rPr>
              <a:t>nprobe</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ef</a:t>
            </a:r>
            <a:r>
              <a:rPr lang="en-US" sz="1400" dirty="0">
                <a:latin typeface="Times New Roman" panose="02020603050405020304" pitchFamily="18" charset="0"/>
                <a:cs typeface="Times New Roman" panose="02020603050405020304" pitchFamily="18" charset="0"/>
              </a:rPr>
              <a:t> for high‑recall low‑latency at scale.</a:t>
            </a:r>
          </a:p>
        </p:txBody>
      </p:sp>
      <p:sp>
        <p:nvSpPr>
          <p:cNvPr id="10" name="Text 9">
            <a:extLst>
              <a:ext uri="{FF2B5EF4-FFF2-40B4-BE49-F238E27FC236}">
                <a16:creationId xmlns:a16="http://schemas.microsoft.com/office/drawing/2014/main" id="{F8A9D35E-2061-46FE-B38F-A190513A169B}"/>
              </a:ext>
            </a:extLst>
          </p:cNvPr>
          <p:cNvSpPr/>
          <p:nvPr/>
        </p:nvSpPr>
        <p:spPr>
          <a:xfrm>
            <a:off x="914091" y="4822833"/>
            <a:ext cx="6277543" cy="1175716"/>
          </a:xfrm>
          <a:prstGeom prst="rect">
            <a:avLst/>
          </a:prstGeom>
          <a:noFill/>
          <a:ln/>
        </p:spPr>
        <p:txBody>
          <a:bodyPr wrap="square" lIns="0" tIns="0" rIns="0" bIns="0" rtlCol="0" anchor="t"/>
          <a:lstStyle/>
          <a:p>
            <a:pPr marL="342900" indent="-342900">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How can we improve parsing robustness ?</a:t>
            </a:r>
          </a:p>
          <a:p>
            <a:pPr lvl="1">
              <a:lnSpc>
                <a:spcPts val="2400"/>
              </a:lnSpc>
              <a:buSzPct val="100000"/>
            </a:pPr>
            <a:r>
              <a:rPr lang="en-US" sz="1400" dirty="0">
                <a:latin typeface="Times New Roman" panose="02020603050405020304" pitchFamily="18" charset="0"/>
                <a:cs typeface="Times New Roman" panose="02020603050405020304" pitchFamily="18" charset="0"/>
              </a:rPr>
              <a:t>A: Add curated lexicons + </a:t>
            </a:r>
            <a:r>
              <a:rPr lang="en-US" sz="1400" dirty="0" err="1">
                <a:latin typeface="Times New Roman" panose="02020603050405020304" pitchFamily="18" charset="0"/>
                <a:cs typeface="Times New Roman" panose="02020603050405020304" pitchFamily="18" charset="0"/>
              </a:rPr>
              <a:t>spaCy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EntityRuler</a:t>
            </a:r>
            <a:r>
              <a:rPr lang="en-US" sz="1400" dirty="0">
                <a:latin typeface="Times New Roman" panose="02020603050405020304" pitchFamily="18" charset="0"/>
                <a:cs typeface="Times New Roman" panose="02020603050405020304" pitchFamily="18" charset="0"/>
              </a:rPr>
              <a:t>, stronger/finetuned NER, richer regex/patterns, and multilingual embeddings with language routing.</a:t>
            </a:r>
          </a:p>
          <a:p>
            <a:pPr marL="342900" indent="-342900">
              <a:lnSpc>
                <a:spcPts val="2400"/>
              </a:lnSpc>
              <a:buSzPct val="100000"/>
              <a:buChar char="•"/>
            </a:pPr>
            <a:endParaRPr lang="en-US" sz="1500" dirty="0">
              <a:latin typeface="Times New Roman" panose="02020603050405020304" pitchFamily="18" charset="0"/>
              <a:cs typeface="Times New Roman" panose="02020603050405020304" pitchFamily="18" charset="0"/>
            </a:endParaRPr>
          </a:p>
        </p:txBody>
      </p:sp>
      <p:sp>
        <p:nvSpPr>
          <p:cNvPr id="11" name="Text 9">
            <a:extLst>
              <a:ext uri="{FF2B5EF4-FFF2-40B4-BE49-F238E27FC236}">
                <a16:creationId xmlns:a16="http://schemas.microsoft.com/office/drawing/2014/main" id="{489B384D-35D9-EE5A-0E67-ABA1238FB7A4}"/>
              </a:ext>
            </a:extLst>
          </p:cNvPr>
          <p:cNvSpPr/>
          <p:nvPr/>
        </p:nvSpPr>
        <p:spPr>
          <a:xfrm>
            <a:off x="914091" y="6163010"/>
            <a:ext cx="6277543" cy="1207315"/>
          </a:xfrm>
          <a:prstGeom prst="rect">
            <a:avLst/>
          </a:prstGeom>
          <a:noFill/>
          <a:ln/>
        </p:spPr>
        <p:txBody>
          <a:bodyPr wrap="square" lIns="0" tIns="0" rIns="0" bIns="0" rtlCol="0" anchor="t"/>
          <a:lstStyle/>
          <a:p>
            <a:pPr marL="342900" indent="-342900">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What observability/metrics will we add ?</a:t>
            </a:r>
          </a:p>
          <a:p>
            <a:pPr lvl="1">
              <a:lnSpc>
                <a:spcPts val="2400"/>
              </a:lnSpc>
              <a:buSzPct val="100000"/>
            </a:pPr>
            <a:r>
              <a:rPr lang="en-US" sz="1400" dirty="0">
                <a:latin typeface="Times New Roman" panose="02020603050405020304" pitchFamily="18" charset="0"/>
                <a:cs typeface="Times New Roman" panose="02020603050405020304" pitchFamily="18" charset="0"/>
              </a:rPr>
              <a:t>A: Capture parse/embed/search/rank latencies, candidate/filtered counts, errors, recall/CTR; add </a:t>
            </a:r>
            <a:r>
              <a:rPr lang="en-US" sz="1400" dirty="0" err="1">
                <a:latin typeface="Times New Roman" panose="02020603050405020304" pitchFamily="18" charset="0"/>
                <a:cs typeface="Times New Roman" panose="02020603050405020304" pitchFamily="18" charset="0"/>
              </a:rPr>
              <a:t>OpenTelemetry</a:t>
            </a:r>
            <a:r>
              <a:rPr lang="en-US" sz="1400" dirty="0">
                <a:latin typeface="Times New Roman" panose="02020603050405020304" pitchFamily="18" charset="0"/>
                <a:cs typeface="Times New Roman" panose="02020603050405020304" pitchFamily="18" charset="0"/>
              </a:rPr>
              <a:t> tracing and drift/quality alerts.</a:t>
            </a:r>
          </a:p>
          <a:p>
            <a:pPr>
              <a:lnSpc>
                <a:spcPts val="2400"/>
              </a:lnSpc>
              <a:buSzPct val="100000"/>
            </a:pPr>
            <a:endParaRPr lang="en-US" sz="1500" dirty="0">
              <a:latin typeface="Times New Roman" panose="02020603050405020304" pitchFamily="18" charset="0"/>
              <a:cs typeface="Times New Roman" panose="02020603050405020304" pitchFamily="18" charset="0"/>
            </a:endParaRPr>
          </a:p>
        </p:txBody>
      </p:sp>
      <p:sp>
        <p:nvSpPr>
          <p:cNvPr id="12" name="Text 9">
            <a:extLst>
              <a:ext uri="{FF2B5EF4-FFF2-40B4-BE49-F238E27FC236}">
                <a16:creationId xmlns:a16="http://schemas.microsoft.com/office/drawing/2014/main" id="{D8A0DB90-A8E0-1BA0-8FDD-A3289CC54532}"/>
              </a:ext>
            </a:extLst>
          </p:cNvPr>
          <p:cNvSpPr/>
          <p:nvPr/>
        </p:nvSpPr>
        <p:spPr>
          <a:xfrm>
            <a:off x="7821827" y="2235839"/>
            <a:ext cx="6190735" cy="953800"/>
          </a:xfrm>
          <a:prstGeom prst="rect">
            <a:avLst/>
          </a:prstGeom>
          <a:noFill/>
          <a:ln/>
        </p:spPr>
        <p:txBody>
          <a:bodyPr wrap="square" lIns="0" tIns="0" rIns="0" bIns="0" rtlCol="0" anchor="t"/>
          <a:lstStyle/>
          <a:p>
            <a:pPr marL="342900" indent="-342900">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Can it personalize results for users (preferences, watch history)?</a:t>
            </a:r>
          </a:p>
          <a:p>
            <a:pPr lvl="1">
              <a:lnSpc>
                <a:spcPts val="2400"/>
              </a:lnSpc>
              <a:buSzPct val="100000"/>
            </a:pPr>
            <a:r>
              <a:rPr lang="en-US" sz="1400" dirty="0">
                <a:latin typeface="Times New Roman" panose="02020603050405020304" pitchFamily="18" charset="0"/>
                <a:cs typeface="Times New Roman" panose="02020603050405020304" pitchFamily="18" charset="0"/>
              </a:rPr>
              <a:t>A: Deploy a preference-based </a:t>
            </a:r>
            <a:r>
              <a:rPr lang="en-US" sz="1400" dirty="0" err="1">
                <a:latin typeface="Times New Roman" panose="02020603050405020304" pitchFamily="18" charset="0"/>
                <a:cs typeface="Times New Roman" panose="02020603050405020304" pitchFamily="18" charset="0"/>
              </a:rPr>
              <a:t>reranker</a:t>
            </a:r>
            <a:r>
              <a:rPr lang="en-US" sz="1400" dirty="0">
                <a:latin typeface="Times New Roman" panose="02020603050405020304" pitchFamily="18" charset="0"/>
                <a:cs typeface="Times New Roman" panose="02020603050405020304" pitchFamily="18" charset="0"/>
              </a:rPr>
              <a:t> leveraging behavioral signals to lift CTR and engagement while enforcing relevance guardrails.</a:t>
            </a:r>
          </a:p>
        </p:txBody>
      </p:sp>
      <p:sp>
        <p:nvSpPr>
          <p:cNvPr id="13" name="Text 9">
            <a:extLst>
              <a:ext uri="{FF2B5EF4-FFF2-40B4-BE49-F238E27FC236}">
                <a16:creationId xmlns:a16="http://schemas.microsoft.com/office/drawing/2014/main" id="{FAF11AEA-19DC-D3D3-F5D0-ACB57B3B71C3}"/>
              </a:ext>
            </a:extLst>
          </p:cNvPr>
          <p:cNvSpPr/>
          <p:nvPr/>
        </p:nvSpPr>
        <p:spPr>
          <a:xfrm>
            <a:off x="7821827" y="3416704"/>
            <a:ext cx="6190735" cy="953800"/>
          </a:xfrm>
          <a:prstGeom prst="rect">
            <a:avLst/>
          </a:prstGeom>
          <a:noFill/>
          <a:ln/>
        </p:spPr>
        <p:txBody>
          <a:bodyPr wrap="square" lIns="0" tIns="0" rIns="0" bIns="0" rtlCol="0" anchor="t"/>
          <a:lstStyle/>
          <a:p>
            <a:pPr marL="342900" indent="-342900">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Will it support more languages and colloquial phrasing?</a:t>
            </a:r>
          </a:p>
          <a:p>
            <a:pPr lvl="1">
              <a:lnSpc>
                <a:spcPts val="2400"/>
              </a:lnSpc>
              <a:buSzPct val="100000"/>
            </a:pPr>
            <a:r>
              <a:rPr lang="en-US" sz="1400" dirty="0">
                <a:latin typeface="Times New Roman" panose="02020603050405020304" pitchFamily="18" charset="0"/>
                <a:cs typeface="Times New Roman" panose="02020603050405020304" pitchFamily="18" charset="0"/>
              </a:rPr>
              <a:t>A: Roll out multilingual capability with language detection and localized taxonomies to expand market reach with consistent experience quality.</a:t>
            </a:r>
            <a:endParaRPr lang="en-US" sz="1500" dirty="0">
              <a:latin typeface="Times New Roman" panose="02020603050405020304" pitchFamily="18" charset="0"/>
              <a:cs typeface="Times New Roman" panose="02020603050405020304" pitchFamily="18" charset="0"/>
            </a:endParaRPr>
          </a:p>
        </p:txBody>
      </p:sp>
      <p:sp>
        <p:nvSpPr>
          <p:cNvPr id="14" name="Text 9">
            <a:extLst>
              <a:ext uri="{FF2B5EF4-FFF2-40B4-BE49-F238E27FC236}">
                <a16:creationId xmlns:a16="http://schemas.microsoft.com/office/drawing/2014/main" id="{6BF65568-40BB-49C5-74D0-D350E682C8FD}"/>
              </a:ext>
            </a:extLst>
          </p:cNvPr>
          <p:cNvSpPr/>
          <p:nvPr/>
        </p:nvSpPr>
        <p:spPr>
          <a:xfrm>
            <a:off x="7821827" y="4691002"/>
            <a:ext cx="6190735" cy="1233411"/>
          </a:xfrm>
          <a:prstGeom prst="rect">
            <a:avLst/>
          </a:prstGeom>
          <a:noFill/>
          <a:ln/>
        </p:spPr>
        <p:txBody>
          <a:bodyPr wrap="square" lIns="0" tIns="0" rIns="0" bIns="0" rtlCol="0" anchor="t"/>
          <a:lstStyle/>
          <a:p>
            <a:pPr marL="342900" indent="-342900">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Can it explain 'why' a result was shown (transparent scoring/explanations)?</a:t>
            </a:r>
          </a:p>
          <a:p>
            <a:pPr lvl="1">
              <a:lnSpc>
                <a:spcPts val="2400"/>
              </a:lnSpc>
              <a:buSzPct val="100000"/>
            </a:pPr>
            <a:r>
              <a:rPr lang="en-US" sz="1400" dirty="0">
                <a:latin typeface="Times New Roman" panose="02020603050405020304" pitchFamily="18" charset="0"/>
                <a:cs typeface="Times New Roman" panose="02020603050405020304" pitchFamily="18" charset="0"/>
              </a:rPr>
              <a:t>A: Provide clear, human-readable justification (score breakdown and matched attributes) to build trust and improve conversion.</a:t>
            </a:r>
          </a:p>
        </p:txBody>
      </p:sp>
      <p:sp>
        <p:nvSpPr>
          <p:cNvPr id="15" name="Text 9">
            <a:extLst>
              <a:ext uri="{FF2B5EF4-FFF2-40B4-BE49-F238E27FC236}">
                <a16:creationId xmlns:a16="http://schemas.microsoft.com/office/drawing/2014/main" id="{2B731835-E275-A452-E64C-BD3F8D400594}"/>
              </a:ext>
            </a:extLst>
          </p:cNvPr>
          <p:cNvSpPr/>
          <p:nvPr/>
        </p:nvSpPr>
        <p:spPr>
          <a:xfrm>
            <a:off x="7821827" y="5998549"/>
            <a:ext cx="6190735" cy="1623556"/>
          </a:xfrm>
          <a:prstGeom prst="rect">
            <a:avLst/>
          </a:prstGeom>
          <a:noFill/>
          <a:ln/>
        </p:spPr>
        <p:txBody>
          <a:bodyPr wrap="square" lIns="0" tIns="0" rIns="0" bIns="0" rtlCol="0" anchor="t"/>
          <a:lstStyle/>
          <a:p>
            <a:pPr marL="342900" indent="-342900">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What would it take to move from demo to production (scalability, monitoring, SLAs, cost)?</a:t>
            </a:r>
          </a:p>
          <a:p>
            <a:pPr lvl="1">
              <a:lnSpc>
                <a:spcPts val="2400"/>
              </a:lnSpc>
              <a:buSzPct val="100000"/>
            </a:pPr>
            <a:r>
              <a:rPr lang="en-US" sz="1400" dirty="0">
                <a:latin typeface="Times New Roman" panose="02020603050405020304" pitchFamily="18" charset="0"/>
                <a:cs typeface="Times New Roman" panose="02020603050405020304" pitchFamily="18" charset="0"/>
              </a:rPr>
              <a:t>A: Productionize with scalable ANN infrastructure, autoscaling and SLAs, comprehensive monitoring and security, and cost efficiency via compression/right-sizing.</a:t>
            </a:r>
          </a:p>
        </p:txBody>
      </p:sp>
    </p:spTree>
    <p:extLst>
      <p:ext uri="{BB962C8B-B14F-4D97-AF65-F5344CB8AC3E}">
        <p14:creationId xmlns:p14="http://schemas.microsoft.com/office/powerpoint/2010/main" val="286620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935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Q&amp;A</a:t>
            </a:r>
            <a:endParaRPr lang="en-US" sz="46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264337"/>
            <a:ext cx="7556421"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Times New Roman" panose="02020603050405020304" pitchFamily="18" charset="0"/>
                <a:ea typeface="Petrona Bold" pitchFamily="34" charset="-122"/>
                <a:cs typeface="Times New Roman" panose="02020603050405020304" pitchFamily="18" charset="0"/>
              </a:rPr>
              <a:t>Have any questions? Feel Free to ask !</a:t>
            </a:r>
            <a:endParaRPr lang="en-US" sz="23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573B36-46DC-45E2-A4C6-49F066AE4F0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453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03474" y="3370540"/>
            <a:ext cx="5954197" cy="744260"/>
          </a:xfrm>
          <a:prstGeom prst="rect">
            <a:avLst/>
          </a:prstGeom>
          <a:noFill/>
          <a:ln/>
        </p:spPr>
        <p:txBody>
          <a:bodyPr wrap="none" lIns="0" tIns="0" rIns="0" bIns="0" rtlCol="0" anchor="t"/>
          <a:lstStyle/>
          <a:p>
            <a:pPr marL="0" indent="0" algn="ctr">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The END</a:t>
            </a:r>
            <a:endParaRPr lang="en-US" sz="465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573B36-46DC-45E2-A4C6-49F066AE4F0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85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85280"/>
            <a:ext cx="1116925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The Problem: Keyword Search Falls Short</a:t>
            </a:r>
            <a:endParaRPr lang="en-US" sz="46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596515"/>
            <a:ext cx="4742736"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Times New Roman" panose="02020603050405020304" pitchFamily="18" charset="0"/>
                <a:ea typeface="Petrona Bold" pitchFamily="34" charset="-122"/>
                <a:cs typeface="Times New Roman" panose="02020603050405020304" pitchFamily="18" charset="0"/>
              </a:rPr>
              <a:t>Why Traditional Search Fails</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793790" y="3269933"/>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Keyword-based movie search struggles with user intent. When someone searches for "90s sci-fi with Tom Hanks," traditional systems can't distinguish between actors, directors, genres, and time periods—they just match words.</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793790" y="528851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Users today expect natural-language queries with precise filtering. They want to find "funny films from the early 2000s" or "horror movies directed by Wes Craven" without learning complex syntax.</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7569041" y="2624852"/>
            <a:ext cx="6244709" cy="2663666"/>
          </a:xfrm>
          <a:prstGeom prst="roundRect">
            <a:avLst>
              <a:gd name="adj" fmla="val 6197"/>
            </a:avLst>
          </a:prstGeom>
          <a:solidFill>
            <a:srgbClr val="FFFFFF">
              <a:alpha val="95000"/>
            </a:srgbClr>
          </a:solidFill>
          <a:ln w="30480">
            <a:solidFill>
              <a:srgbClr val="B2D4E5"/>
            </a:solidFill>
            <a:prstDash val="solid"/>
          </a:ln>
        </p:spPr>
        <p:txBody>
          <a:bodyPr/>
          <a:lstStyle/>
          <a:p>
            <a:endParaRPr lang="en-US"/>
          </a:p>
        </p:txBody>
      </p:sp>
      <p:sp>
        <p:nvSpPr>
          <p:cNvPr id="7" name="Shape 5"/>
          <p:cNvSpPr/>
          <p:nvPr/>
        </p:nvSpPr>
        <p:spPr>
          <a:xfrm>
            <a:off x="7569041" y="2624852"/>
            <a:ext cx="121920" cy="2360771"/>
          </a:xfrm>
          <a:prstGeom prst="roundRect">
            <a:avLst>
              <a:gd name="adj" fmla="val 78139"/>
            </a:avLst>
          </a:prstGeom>
          <a:solidFill>
            <a:srgbClr val="007EBD"/>
          </a:solidFill>
          <a:ln/>
        </p:spPr>
        <p:txBody>
          <a:bodyPr/>
          <a:lstStyle/>
          <a:p>
            <a:endParaRPr lang="en-US"/>
          </a:p>
        </p:txBody>
      </p:sp>
      <p:sp>
        <p:nvSpPr>
          <p:cNvPr id="8" name="Text 6"/>
          <p:cNvSpPr/>
          <p:nvPr/>
        </p:nvSpPr>
        <p:spPr>
          <a:xfrm>
            <a:off x="7948255" y="288214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Common Use Cases</a:t>
            </a:r>
            <a:endParaRPr lang="en-US" sz="2300" dirty="0">
              <a:latin typeface="Times New Roman" panose="02020603050405020304" pitchFamily="18" charset="0"/>
              <a:cs typeface="Times New Roman" panose="02020603050405020304" pitchFamily="18" charset="0"/>
            </a:endParaRPr>
          </a:p>
        </p:txBody>
      </p:sp>
      <p:sp>
        <p:nvSpPr>
          <p:cNvPr id="9" name="Text 7"/>
          <p:cNvSpPr/>
          <p:nvPr/>
        </p:nvSpPr>
        <p:spPr>
          <a:xfrm>
            <a:off x="7948255" y="3349208"/>
            <a:ext cx="5638681" cy="57402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sz="1600" b="0" i="0" dirty="0">
                <a:effectLst/>
                <a:latin typeface="Times New Roman" panose="02020603050405020304" pitchFamily="18" charset="0"/>
                <a:cs typeface="Times New Roman" panose="02020603050405020304" pitchFamily="18" charset="0"/>
              </a:rPr>
              <a:t>horror thriller films from the late 90s starring Keanu Reeves before 2000</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7948255" y="4048824"/>
            <a:ext cx="5638681" cy="362903"/>
          </a:xfrm>
          <a:prstGeom prst="rect">
            <a:avLst/>
          </a:prstGeom>
          <a:noFill/>
          <a:ln/>
        </p:spPr>
        <p:txBody>
          <a:bodyPr wrap="square" lIns="0" tIns="0" rIns="0" bIns="0" rtlCol="0" anchor="t"/>
          <a:lstStyle/>
          <a:p>
            <a:pPr marL="342900" indent="-342900">
              <a:lnSpc>
                <a:spcPts val="2850"/>
              </a:lnSpc>
              <a:buSzPct val="100000"/>
              <a:buFontTx/>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war drama movies about love in the mid 80s with Tom Cruise</a:t>
            </a:r>
            <a:r>
              <a:rPr lang="en-US" sz="175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1" name="Text 9"/>
          <p:cNvSpPr/>
          <p:nvPr/>
        </p:nvSpPr>
        <p:spPr>
          <a:xfrm>
            <a:off x="7948255" y="4454315"/>
            <a:ext cx="5638681" cy="721696"/>
          </a:xfrm>
          <a:prstGeom prst="rect">
            <a:avLst/>
          </a:prstGeom>
          <a:noFill/>
          <a:ln/>
        </p:spPr>
        <p:txBody>
          <a:bodyPr wrap="square" lIns="0" tIns="0" rIns="0" bIns="0" rtlCol="0" anchor="t"/>
          <a:lstStyle/>
          <a:p>
            <a:pPr marL="342900" indent="-342900" algn="l">
              <a:lnSpc>
                <a:spcPts val="28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"funny comedy films from 2010-2015 featuring Will Smith and directed by someone"</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7569040" y="5492710"/>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The technical challenge: extract entities (actors, directors), parse date ranges accurately, and perform semantic retrieval that goes beyond simple keyword matching.</a:t>
            </a:r>
            <a:endParaRPr lang="en-US" sz="175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9CBA50EE-FC66-4BA2-AB65-4F5E7C1FFEA5}"/>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47606"/>
          </a:xfrm>
          <a:prstGeom prst="rect">
            <a:avLst/>
          </a:prstGeom>
        </p:spPr>
      </p:pic>
      <p:sp>
        <p:nvSpPr>
          <p:cNvPr id="3" name="Text 0"/>
          <p:cNvSpPr/>
          <p:nvPr/>
        </p:nvSpPr>
        <p:spPr>
          <a:xfrm>
            <a:off x="730329" y="1421963"/>
            <a:ext cx="3560326" cy="444937"/>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Times New Roman" panose="02020603050405020304" pitchFamily="18" charset="0"/>
                <a:ea typeface="Petrona Bold" pitchFamily="34" charset="-122"/>
                <a:cs typeface="Times New Roman" panose="02020603050405020304" pitchFamily="18" charset="0"/>
              </a:rPr>
              <a:t>System Architecture</a:t>
            </a:r>
            <a:endParaRPr lang="en-US" sz="28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4088606" y="2070259"/>
            <a:ext cx="6453187" cy="2421493"/>
          </a:xfrm>
          <a:prstGeom prst="rect">
            <a:avLst/>
          </a:prstGeom>
        </p:spPr>
      </p:pic>
      <p:pic>
        <p:nvPicPr>
          <p:cNvPr id="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9663" y="2687056"/>
            <a:ext cx="333328" cy="333328"/>
          </a:xfrm>
          <a:prstGeom prst="rect">
            <a:avLst/>
          </a:prstGeom>
        </p:spPr>
      </p:pic>
      <p:sp>
        <p:nvSpPr>
          <p:cNvPr id="6" name="Text 1"/>
          <p:cNvSpPr/>
          <p:nvPr/>
        </p:nvSpPr>
        <p:spPr>
          <a:xfrm>
            <a:off x="9302688"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Results</a:t>
            </a:r>
            <a:endParaRPr lang="en-US" sz="1400" dirty="0">
              <a:latin typeface="Times New Roman" panose="02020603050405020304" pitchFamily="18" charset="0"/>
              <a:cs typeface="Times New Roman" panose="02020603050405020304" pitchFamily="18" charset="0"/>
            </a:endParaRPr>
          </a:p>
        </p:txBody>
      </p:sp>
      <p:pic>
        <p:nvPicPr>
          <p:cNvPr id="7"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9369" y="2687682"/>
            <a:ext cx="333328" cy="333328"/>
          </a:xfrm>
          <a:prstGeom prst="rect">
            <a:avLst/>
          </a:prstGeom>
        </p:spPr>
      </p:pic>
      <p:sp>
        <p:nvSpPr>
          <p:cNvPr id="8" name="Text 2"/>
          <p:cNvSpPr/>
          <p:nvPr/>
        </p:nvSpPr>
        <p:spPr>
          <a:xfrm>
            <a:off x="8076041" y="3899225"/>
            <a:ext cx="973317"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Rank</a:t>
            </a:r>
            <a:endParaRPr lang="en-US" sz="1400" dirty="0">
              <a:latin typeface="Times New Roman" panose="02020603050405020304" pitchFamily="18" charset="0"/>
              <a:cs typeface="Times New Roman" panose="02020603050405020304" pitchFamily="18" charset="0"/>
            </a:endParaRPr>
          </a:p>
        </p:txBody>
      </p:sp>
      <p:pic>
        <p:nvPicPr>
          <p:cNvPr id="9"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59389" y="2687682"/>
            <a:ext cx="333328" cy="333328"/>
          </a:xfrm>
          <a:prstGeom prst="rect">
            <a:avLst/>
          </a:prstGeom>
        </p:spPr>
      </p:pic>
      <p:sp>
        <p:nvSpPr>
          <p:cNvPr id="10" name="Text 3"/>
          <p:cNvSpPr/>
          <p:nvPr/>
        </p:nvSpPr>
        <p:spPr>
          <a:xfrm>
            <a:off x="6856061"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Search</a:t>
            </a:r>
            <a:endParaRPr lang="en-US" sz="1400" dirty="0">
              <a:latin typeface="Times New Roman" panose="02020603050405020304" pitchFamily="18" charset="0"/>
              <a:cs typeface="Times New Roman" panose="02020603050405020304" pitchFamily="18" charset="0"/>
            </a:endParaRPr>
          </a:p>
        </p:txBody>
      </p:sp>
      <p:pic>
        <p:nvPicPr>
          <p:cNvPr id="11"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39409" y="2687682"/>
            <a:ext cx="333328" cy="333328"/>
          </a:xfrm>
          <a:prstGeom prst="rect">
            <a:avLst/>
          </a:prstGeom>
        </p:spPr>
      </p:pic>
      <p:sp>
        <p:nvSpPr>
          <p:cNvPr id="12" name="Text 4"/>
          <p:cNvSpPr/>
          <p:nvPr/>
        </p:nvSpPr>
        <p:spPr>
          <a:xfrm>
            <a:off x="5636080"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Understand</a:t>
            </a:r>
            <a:endParaRPr lang="en-US" sz="1400" dirty="0">
              <a:latin typeface="Times New Roman" panose="02020603050405020304" pitchFamily="18" charset="0"/>
              <a:cs typeface="Times New Roman" panose="02020603050405020304" pitchFamily="18" charset="0"/>
            </a:endParaRPr>
          </a:p>
        </p:txBody>
      </p:sp>
      <p:pic>
        <p:nvPicPr>
          <p:cNvPr id="13"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12762" y="2687682"/>
            <a:ext cx="333328" cy="333328"/>
          </a:xfrm>
          <a:prstGeom prst="rect">
            <a:avLst/>
          </a:prstGeom>
        </p:spPr>
      </p:pic>
      <p:sp>
        <p:nvSpPr>
          <p:cNvPr id="14" name="Text 5"/>
          <p:cNvSpPr/>
          <p:nvPr/>
        </p:nvSpPr>
        <p:spPr>
          <a:xfrm>
            <a:off x="4389433"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Query Input</a:t>
            </a:r>
            <a:endParaRPr lang="en-US" sz="1400" dirty="0">
              <a:latin typeface="Times New Roman" panose="02020603050405020304" pitchFamily="18" charset="0"/>
              <a:cs typeface="Times New Roman" panose="02020603050405020304" pitchFamily="18" charset="0"/>
            </a:endParaRPr>
          </a:p>
        </p:txBody>
      </p:sp>
      <p:sp>
        <p:nvSpPr>
          <p:cNvPr id="15" name="Text 6"/>
          <p:cNvSpPr/>
          <p:nvPr/>
        </p:nvSpPr>
        <p:spPr>
          <a:xfrm>
            <a:off x="730329" y="4695111"/>
            <a:ext cx="2136219" cy="266938"/>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Times New Roman" panose="02020603050405020304" pitchFamily="18" charset="0"/>
                <a:ea typeface="Petrona Bold" pitchFamily="34" charset="-122"/>
                <a:cs typeface="Times New Roman" panose="02020603050405020304" pitchFamily="18" charset="0"/>
              </a:rPr>
              <a:t>Core Components</a:t>
            </a:r>
            <a:endParaRPr lang="en-US" sz="1650" dirty="0">
              <a:latin typeface="Times New Roman" panose="02020603050405020304" pitchFamily="18" charset="0"/>
              <a:cs typeface="Times New Roman" panose="02020603050405020304" pitchFamily="18" charset="0"/>
            </a:endParaRPr>
          </a:p>
        </p:txBody>
      </p:sp>
      <p:pic>
        <p:nvPicPr>
          <p:cNvPr id="16" name="Image 7" descr="preencoded.png"/>
          <p:cNvPicPr>
            <a:picLocks noChangeAspect="1"/>
          </p:cNvPicPr>
          <p:nvPr/>
        </p:nvPicPr>
        <p:blipFill>
          <a:blip r:embed="rId15"/>
          <a:stretch>
            <a:fillRect/>
          </a:stretch>
        </p:blipFill>
        <p:spPr>
          <a:xfrm>
            <a:off x="730329" y="5317927"/>
            <a:ext cx="2034421" cy="1257300"/>
          </a:xfrm>
          <a:prstGeom prst="rect">
            <a:avLst/>
          </a:prstGeom>
        </p:spPr>
      </p:pic>
      <p:sp>
        <p:nvSpPr>
          <p:cNvPr id="17" name="Text 7"/>
          <p:cNvSpPr/>
          <p:nvPr/>
        </p:nvSpPr>
        <p:spPr>
          <a:xfrm>
            <a:off x="730329" y="6710839"/>
            <a:ext cx="1780103" cy="222409"/>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Parser</a:t>
            </a:r>
            <a:endParaRPr lang="en-US" sz="1400" dirty="0">
              <a:latin typeface="Times New Roman" panose="02020603050405020304" pitchFamily="18" charset="0"/>
              <a:cs typeface="Times New Roman" panose="02020603050405020304" pitchFamily="18" charset="0"/>
            </a:endParaRPr>
          </a:p>
        </p:txBody>
      </p:sp>
      <p:sp>
        <p:nvSpPr>
          <p:cNvPr id="18" name="Text 8"/>
          <p:cNvSpPr/>
          <p:nvPr/>
        </p:nvSpPr>
        <p:spPr>
          <a:xfrm>
            <a:off x="730329" y="7068860"/>
            <a:ext cx="4170283" cy="433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spaCy NER for person recognition, regex for decade parsing, synonym mapping</a:t>
            </a:r>
            <a:endParaRPr lang="en-US" sz="1050" dirty="0">
              <a:latin typeface="Times New Roman" panose="02020603050405020304" pitchFamily="18" charset="0"/>
              <a:cs typeface="Times New Roman" panose="02020603050405020304" pitchFamily="18" charset="0"/>
            </a:endParaRPr>
          </a:p>
        </p:txBody>
      </p:sp>
      <p:pic>
        <p:nvPicPr>
          <p:cNvPr id="19" name="Image 8" descr="preencoded.png"/>
          <p:cNvPicPr>
            <a:picLocks noChangeAspect="1"/>
          </p:cNvPicPr>
          <p:nvPr/>
        </p:nvPicPr>
        <p:blipFill>
          <a:blip r:embed="rId16"/>
          <a:stretch>
            <a:fillRect/>
          </a:stretch>
        </p:blipFill>
        <p:spPr>
          <a:xfrm>
            <a:off x="5238988" y="5317927"/>
            <a:ext cx="2034421" cy="1257300"/>
          </a:xfrm>
          <a:prstGeom prst="rect">
            <a:avLst/>
          </a:prstGeom>
        </p:spPr>
      </p:pic>
      <p:sp>
        <p:nvSpPr>
          <p:cNvPr id="20" name="Text 9"/>
          <p:cNvSpPr/>
          <p:nvPr/>
        </p:nvSpPr>
        <p:spPr>
          <a:xfrm>
            <a:off x="5238988" y="6710839"/>
            <a:ext cx="1780103" cy="222409"/>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Embeddings</a:t>
            </a:r>
            <a:endParaRPr lang="en-US" sz="1400" dirty="0">
              <a:latin typeface="Times New Roman" panose="02020603050405020304" pitchFamily="18" charset="0"/>
              <a:cs typeface="Times New Roman" panose="02020603050405020304" pitchFamily="18" charset="0"/>
            </a:endParaRPr>
          </a:p>
        </p:txBody>
      </p:sp>
      <p:sp>
        <p:nvSpPr>
          <p:cNvPr id="21" name="Text 10"/>
          <p:cNvSpPr/>
          <p:nvPr/>
        </p:nvSpPr>
        <p:spPr>
          <a:xfrm>
            <a:off x="5238988" y="7068860"/>
            <a:ext cx="4168854" cy="216932"/>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all-MiniLM-L6-v2 model generating 384-dim normalized vectors</a:t>
            </a:r>
            <a:endParaRPr lang="en-US" sz="1050" dirty="0">
              <a:latin typeface="Times New Roman" panose="02020603050405020304" pitchFamily="18" charset="0"/>
              <a:cs typeface="Times New Roman" panose="02020603050405020304" pitchFamily="18" charset="0"/>
            </a:endParaRPr>
          </a:p>
        </p:txBody>
      </p:sp>
      <p:pic>
        <p:nvPicPr>
          <p:cNvPr id="22" name="Image 9" descr="preencoded.png"/>
          <p:cNvPicPr>
            <a:picLocks noChangeAspect="1"/>
          </p:cNvPicPr>
          <p:nvPr/>
        </p:nvPicPr>
        <p:blipFill>
          <a:blip r:embed="rId17"/>
          <a:stretch>
            <a:fillRect/>
          </a:stretch>
        </p:blipFill>
        <p:spPr>
          <a:xfrm>
            <a:off x="9746218" y="5317927"/>
            <a:ext cx="2034421" cy="1257300"/>
          </a:xfrm>
          <a:prstGeom prst="rect">
            <a:avLst/>
          </a:prstGeom>
        </p:spPr>
      </p:pic>
      <p:sp>
        <p:nvSpPr>
          <p:cNvPr id="23" name="Text 11"/>
          <p:cNvSpPr/>
          <p:nvPr/>
        </p:nvSpPr>
        <p:spPr>
          <a:xfrm>
            <a:off x="9746218" y="6710839"/>
            <a:ext cx="1780103" cy="222409"/>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Search &amp; Serve</a:t>
            </a:r>
            <a:endParaRPr lang="en-US" sz="1400" dirty="0">
              <a:latin typeface="Times New Roman" panose="02020603050405020304" pitchFamily="18" charset="0"/>
              <a:cs typeface="Times New Roman" panose="02020603050405020304" pitchFamily="18" charset="0"/>
            </a:endParaRPr>
          </a:p>
        </p:txBody>
      </p:sp>
      <p:sp>
        <p:nvSpPr>
          <p:cNvPr id="24" name="Text 12"/>
          <p:cNvSpPr/>
          <p:nvPr/>
        </p:nvSpPr>
        <p:spPr>
          <a:xfrm>
            <a:off x="9746218" y="7068860"/>
            <a:ext cx="4168854" cy="433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FAISS IndexFlatIP for vector search, FastAPI backend, Streamlit UI</a:t>
            </a:r>
            <a:endParaRPr lang="en-US" sz="1050"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4EB6631-F51A-4D4A-8C03-E92E72AA9E91}"/>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0812" y="790218"/>
            <a:ext cx="10289858" cy="731996"/>
          </a:xfrm>
          <a:prstGeom prst="rect">
            <a:avLst/>
          </a:prstGeom>
          <a:noFill/>
          <a:ln/>
        </p:spPr>
        <p:txBody>
          <a:bodyPr wrap="none" lIns="0" tIns="0" rIns="0" bIns="0" rtlCol="0" anchor="t"/>
          <a:lstStyle/>
          <a:p>
            <a:pPr marL="0" indent="0" algn="l">
              <a:lnSpc>
                <a:spcPts val="5750"/>
              </a:lnSpc>
              <a:buNone/>
            </a:pPr>
            <a:r>
              <a:rPr lang="en-US" sz="4600" b="1" dirty="0">
                <a:solidFill>
                  <a:srgbClr val="000000"/>
                </a:solidFill>
                <a:latin typeface="Times New Roman" panose="02020603050405020304" pitchFamily="18" charset="0"/>
                <a:ea typeface="Petrona Bold" pitchFamily="34" charset="-122"/>
                <a:cs typeface="Times New Roman" panose="02020603050405020304" pitchFamily="18" charset="0"/>
              </a:rPr>
              <a:t>Data Pipeline: From Raw to Searchable</a:t>
            </a:r>
            <a:endParaRPr lang="en-US" sz="4600" dirty="0">
              <a:latin typeface="Times New Roman" panose="02020603050405020304" pitchFamily="18" charset="0"/>
              <a:cs typeface="Times New Roman" panose="02020603050405020304" pitchFamily="18" charset="0"/>
            </a:endParaRPr>
          </a:p>
        </p:txBody>
      </p:sp>
      <p:sp>
        <p:nvSpPr>
          <p:cNvPr id="3" name="Text 1"/>
          <p:cNvSpPr/>
          <p:nvPr/>
        </p:nvSpPr>
        <p:spPr>
          <a:xfrm>
            <a:off x="780812" y="1856780"/>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01</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80812" y="2205395"/>
            <a:ext cx="6422827" cy="30480"/>
          </a:xfrm>
          <a:prstGeom prst="rect">
            <a:avLst/>
          </a:prstGeom>
          <a:solidFill>
            <a:srgbClr val="007EBD"/>
          </a:solidFill>
          <a:ln/>
        </p:spPr>
        <p:txBody>
          <a:bodyPr/>
          <a:lstStyle/>
          <a:p>
            <a:endParaRPr lang="en-US"/>
          </a:p>
        </p:txBody>
      </p:sp>
      <p:sp>
        <p:nvSpPr>
          <p:cNvPr id="5" name="Text 3"/>
          <p:cNvSpPr/>
          <p:nvPr/>
        </p:nvSpPr>
        <p:spPr>
          <a:xfrm>
            <a:off x="780812" y="2377797"/>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Ingest Data</a:t>
            </a:r>
            <a:endParaRPr lang="en-US" sz="2300" dirty="0">
              <a:latin typeface="Times New Roman" panose="02020603050405020304" pitchFamily="18" charset="0"/>
              <a:cs typeface="Times New Roman" panose="02020603050405020304" pitchFamily="18" charset="0"/>
            </a:endParaRPr>
          </a:p>
        </p:txBody>
      </p:sp>
      <p:sp>
        <p:nvSpPr>
          <p:cNvPr id="6" name="Text 4"/>
          <p:cNvSpPr/>
          <p:nvPr/>
        </p:nvSpPr>
        <p:spPr>
          <a:xfrm>
            <a:off x="780812" y="2877503"/>
            <a:ext cx="6422827"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Load ~9.7k movies from JSONL format with complete metadata</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7426642" y="1856780"/>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02</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7426642" y="2205395"/>
            <a:ext cx="6422946" cy="30480"/>
          </a:xfrm>
          <a:prstGeom prst="rect">
            <a:avLst/>
          </a:prstGeom>
          <a:solidFill>
            <a:srgbClr val="007EBD"/>
          </a:solidFill>
          <a:ln/>
        </p:spPr>
        <p:txBody>
          <a:bodyPr/>
          <a:lstStyle/>
          <a:p>
            <a:endParaRPr lang="en-US"/>
          </a:p>
        </p:txBody>
      </p:sp>
      <p:sp>
        <p:nvSpPr>
          <p:cNvPr id="9" name="Text 7"/>
          <p:cNvSpPr/>
          <p:nvPr/>
        </p:nvSpPr>
        <p:spPr>
          <a:xfrm>
            <a:off x="7426642" y="2377797"/>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Data Pre-Processing</a:t>
            </a:r>
            <a:endParaRPr lang="en-US" sz="2300" dirty="0">
              <a:latin typeface="Times New Roman" panose="02020603050405020304" pitchFamily="18" charset="0"/>
              <a:cs typeface="Times New Roman" panose="02020603050405020304" pitchFamily="18" charset="0"/>
            </a:endParaRPr>
          </a:p>
        </p:txBody>
      </p:sp>
      <p:sp>
        <p:nvSpPr>
          <p:cNvPr id="10" name="Text 8"/>
          <p:cNvSpPr/>
          <p:nvPr/>
        </p:nvSpPr>
        <p:spPr>
          <a:xfrm>
            <a:off x="7426642" y="2877503"/>
            <a:ext cx="6422946"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Lowercase, trim whitespace, map genre synonyms (sci-fi → Science Fiction)</a:t>
            </a:r>
            <a:endParaRPr lang="en-US" sz="1750" dirty="0">
              <a:latin typeface="Times New Roman" panose="02020603050405020304" pitchFamily="18" charset="0"/>
              <a:cs typeface="Times New Roman" panose="02020603050405020304" pitchFamily="18" charset="0"/>
            </a:endParaRPr>
          </a:p>
        </p:txBody>
      </p:sp>
      <p:sp>
        <p:nvSpPr>
          <p:cNvPr id="11" name="Text 9"/>
          <p:cNvSpPr/>
          <p:nvPr/>
        </p:nvSpPr>
        <p:spPr>
          <a:xfrm>
            <a:off x="780812" y="3981688"/>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03</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780812" y="4330303"/>
            <a:ext cx="6422827" cy="30480"/>
          </a:xfrm>
          <a:prstGeom prst="rect">
            <a:avLst/>
          </a:prstGeom>
          <a:solidFill>
            <a:srgbClr val="007EBD"/>
          </a:solidFill>
          <a:ln/>
        </p:spPr>
        <p:txBody>
          <a:bodyPr/>
          <a:lstStyle/>
          <a:p>
            <a:endParaRPr lang="en-US"/>
          </a:p>
        </p:txBody>
      </p:sp>
      <p:sp>
        <p:nvSpPr>
          <p:cNvPr id="13" name="Text 11"/>
          <p:cNvSpPr/>
          <p:nvPr/>
        </p:nvSpPr>
        <p:spPr>
          <a:xfrm>
            <a:off x="780812" y="4502706"/>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Weight &amp; Combine</a:t>
            </a:r>
            <a:endParaRPr lang="en-US" sz="2300" dirty="0">
              <a:latin typeface="Times New Roman" panose="02020603050405020304" pitchFamily="18" charset="0"/>
              <a:cs typeface="Times New Roman" panose="02020603050405020304" pitchFamily="18" charset="0"/>
            </a:endParaRPr>
          </a:p>
        </p:txBody>
      </p:sp>
      <p:sp>
        <p:nvSpPr>
          <p:cNvPr id="14" name="Text 12"/>
          <p:cNvSpPr/>
          <p:nvPr/>
        </p:nvSpPr>
        <p:spPr>
          <a:xfrm>
            <a:off x="780812" y="5002411"/>
            <a:ext cx="6422827"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Build searchable text: title×3, genres×2, director×2, actors×2, overview×1</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7426642" y="3981688"/>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04</a:t>
            </a:r>
            <a:endParaRPr lang="en-US" sz="1750" dirty="0">
              <a:latin typeface="Times New Roman" panose="02020603050405020304" pitchFamily="18" charset="0"/>
              <a:cs typeface="Times New Roman" panose="02020603050405020304" pitchFamily="18" charset="0"/>
            </a:endParaRPr>
          </a:p>
        </p:txBody>
      </p:sp>
      <p:sp>
        <p:nvSpPr>
          <p:cNvPr id="16" name="Shape 14"/>
          <p:cNvSpPr/>
          <p:nvPr/>
        </p:nvSpPr>
        <p:spPr>
          <a:xfrm>
            <a:off x="7426642" y="4330303"/>
            <a:ext cx="6422946" cy="30480"/>
          </a:xfrm>
          <a:prstGeom prst="rect">
            <a:avLst/>
          </a:prstGeom>
          <a:solidFill>
            <a:srgbClr val="007EBD"/>
          </a:solidFill>
          <a:ln/>
        </p:spPr>
        <p:txBody>
          <a:bodyPr/>
          <a:lstStyle/>
          <a:p>
            <a:endParaRPr lang="en-US"/>
          </a:p>
        </p:txBody>
      </p:sp>
      <p:sp>
        <p:nvSpPr>
          <p:cNvPr id="17" name="Text 15"/>
          <p:cNvSpPr/>
          <p:nvPr/>
        </p:nvSpPr>
        <p:spPr>
          <a:xfrm>
            <a:off x="7426642" y="4502706"/>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Structure</a:t>
            </a:r>
            <a:endParaRPr lang="en-US" sz="2300" dirty="0">
              <a:latin typeface="Times New Roman" panose="02020603050405020304" pitchFamily="18" charset="0"/>
              <a:cs typeface="Times New Roman" panose="02020603050405020304" pitchFamily="18" charset="0"/>
            </a:endParaRPr>
          </a:p>
        </p:txBody>
      </p:sp>
      <p:sp>
        <p:nvSpPr>
          <p:cNvPr id="18" name="Text 16"/>
          <p:cNvSpPr/>
          <p:nvPr/>
        </p:nvSpPr>
        <p:spPr>
          <a:xfrm>
            <a:off x="7426642" y="5002411"/>
            <a:ext cx="6422946"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Output clean Movie objects with weighted searchable_text ready for embedding</a:t>
            </a:r>
            <a:endParaRPr lang="en-US" sz="1750" dirty="0">
              <a:latin typeface="Times New Roman" panose="02020603050405020304" pitchFamily="18" charset="0"/>
              <a:cs typeface="Times New Roman" panose="02020603050405020304" pitchFamily="18" charset="0"/>
            </a:endParaRPr>
          </a:p>
        </p:txBody>
      </p:sp>
      <p:sp>
        <p:nvSpPr>
          <p:cNvPr id="19" name="Shape 17"/>
          <p:cNvSpPr/>
          <p:nvPr/>
        </p:nvSpPr>
        <p:spPr>
          <a:xfrm>
            <a:off x="780812" y="6134576"/>
            <a:ext cx="13068776" cy="1304806"/>
          </a:xfrm>
          <a:prstGeom prst="roundRect">
            <a:avLst>
              <a:gd name="adj" fmla="val 7182"/>
            </a:avLst>
          </a:prstGeom>
          <a:solidFill>
            <a:srgbClr val="B3E5FF"/>
          </a:solidFill>
          <a:ln/>
        </p:spPr>
        <p:txBody>
          <a:bodyPr/>
          <a:lstStyle/>
          <a:p>
            <a:endParaRPr lang="en-US"/>
          </a:p>
        </p:txBody>
      </p:sp>
      <p:pic>
        <p:nvPicPr>
          <p:cNvPr id="20" name="Image 0" descr="preencoded.png"/>
          <p:cNvPicPr>
            <a:picLocks noChangeAspect="1"/>
          </p:cNvPicPr>
          <p:nvPr/>
        </p:nvPicPr>
        <p:blipFill>
          <a:blip r:embed="rId3"/>
          <a:stretch>
            <a:fillRect/>
          </a:stretch>
        </p:blipFill>
        <p:spPr>
          <a:xfrm>
            <a:off x="1003816" y="6469618"/>
            <a:ext cx="278844" cy="223004"/>
          </a:xfrm>
          <a:prstGeom prst="rect">
            <a:avLst/>
          </a:prstGeom>
        </p:spPr>
      </p:pic>
      <p:sp>
        <p:nvSpPr>
          <p:cNvPr id="21" name="Text 18"/>
          <p:cNvSpPr/>
          <p:nvPr/>
        </p:nvSpPr>
        <p:spPr>
          <a:xfrm>
            <a:off x="1505664" y="6413302"/>
            <a:ext cx="12120920" cy="713899"/>
          </a:xfrm>
          <a:prstGeom prst="rect">
            <a:avLst/>
          </a:prstGeom>
          <a:noFill/>
          <a:ln/>
        </p:spPr>
        <p:txBody>
          <a:bodyPr wrap="square" lIns="0" tIns="0" rIns="0" bIns="0" rtlCol="0" anchor="t"/>
          <a:lstStyle/>
          <a:p>
            <a:pPr marL="0" indent="0" algn="l">
              <a:lnSpc>
                <a:spcPts val="2800"/>
              </a:lnSpc>
              <a:buNone/>
            </a:pPr>
            <a:r>
              <a:rPr lang="en-US" sz="1750" b="1" dirty="0">
                <a:solidFill>
                  <a:srgbClr val="000000"/>
                </a:solidFill>
                <a:latin typeface="Times New Roman" panose="02020603050405020304" pitchFamily="18" charset="0"/>
                <a:ea typeface="Inter" pitchFamily="34" charset="-122"/>
                <a:cs typeface="Times New Roman" panose="02020603050405020304" pitchFamily="18" charset="0"/>
              </a:rPr>
              <a:t>Why weighting matters:</a:t>
            </a:r>
            <a:r>
              <a:rPr lang="en-US" sz="1750" dirty="0">
                <a:solidFill>
                  <a:srgbClr val="000000"/>
                </a:solidFill>
                <a:latin typeface="Times New Roman" panose="02020603050405020304" pitchFamily="18" charset="0"/>
                <a:ea typeface="Inter" pitchFamily="34" charset="-122"/>
                <a:cs typeface="Times New Roman" panose="02020603050405020304" pitchFamily="18" charset="0"/>
              </a:rPr>
              <a:t> By repeating important fields like title and genres multiple times in the searchable text, we ensure the embedding model "hears" these critical attributes more strongly, leading to better semantic matches.</a:t>
            </a:r>
            <a:endParaRPr lang="en-US" sz="175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603D9A1B-8D17-4EAF-862E-3B5F7169156C}"/>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1160"/>
            <a:ext cx="11224022"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Times New Roman" panose="02020603050405020304" pitchFamily="18" charset="0"/>
                <a:ea typeface="Petrona Bold" pitchFamily="34" charset="-122"/>
                <a:cs typeface="Times New Roman" panose="02020603050405020304" pitchFamily="18" charset="0"/>
              </a:rPr>
              <a:t>Query Understanding: Parsing Natural Language</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25704"/>
            <a:ext cx="3794284"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Times New Roman" panose="02020603050405020304" pitchFamily="18" charset="0"/>
                <a:ea typeface="Petrona Bold" pitchFamily="34" charset="-122"/>
                <a:cs typeface="Times New Roman" panose="02020603050405020304" pitchFamily="18" charset="0"/>
              </a:rPr>
              <a:t>Extracting Intent from Text</a:t>
            </a:r>
            <a:endParaRPr lang="en-US" sz="2350" dirty="0">
              <a:latin typeface="Times New Roman" panose="02020603050405020304" pitchFamily="18" charset="0"/>
              <a:cs typeface="Times New Roman" panose="02020603050405020304" pitchFamily="18" charset="0"/>
            </a:endParaRPr>
          </a:p>
        </p:txBody>
      </p:sp>
      <p:sp>
        <p:nvSpPr>
          <p:cNvPr id="4" name="Text 2"/>
          <p:cNvSpPr/>
          <p:nvPr/>
        </p:nvSpPr>
        <p:spPr>
          <a:xfrm>
            <a:off x="793790" y="2397919"/>
            <a:ext cx="6961823"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The query parser breaks down natural language into structured components the search engine can act on. It recognizes </a:t>
            </a: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who</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(actors and directors), </a:t>
            </a: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when</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(time periods and specific years), and </a:t>
            </a: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what</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(genres and themes).</a:t>
            </a:r>
            <a:endParaRPr lang="en-US" sz="1500" dirty="0">
              <a:latin typeface="Times New Roman" panose="02020603050405020304" pitchFamily="18" charset="0"/>
              <a:cs typeface="Times New Roman" panose="02020603050405020304" pitchFamily="18" charset="0"/>
            </a:endParaRPr>
          </a:p>
        </p:txBody>
      </p:sp>
      <p:sp>
        <p:nvSpPr>
          <p:cNvPr id="5" name="Text 3"/>
          <p:cNvSpPr/>
          <p:nvPr/>
        </p:nvSpPr>
        <p:spPr>
          <a:xfrm>
            <a:off x="793790" y="3496508"/>
            <a:ext cx="6961823" cy="1233487"/>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Using spaCy's named entity recognition, we identify person names and fuzzy-match them against our database. Regex patterns handle complex date expressions like "90s" (→ 1990-1999), "early 2000s" (→ 2000-2003), "before 2000", and "after 2010".</a:t>
            </a:r>
            <a:endParaRPr lang="en-US" sz="1500" dirty="0">
              <a:latin typeface="Times New Roman" panose="02020603050405020304" pitchFamily="18" charset="0"/>
              <a:cs typeface="Times New Roman" panose="02020603050405020304" pitchFamily="18" charset="0"/>
            </a:endParaRPr>
          </a:p>
        </p:txBody>
      </p:sp>
      <p:sp>
        <p:nvSpPr>
          <p:cNvPr id="6" name="Shape 4"/>
          <p:cNvSpPr/>
          <p:nvPr/>
        </p:nvSpPr>
        <p:spPr>
          <a:xfrm>
            <a:off x="793790" y="4946809"/>
            <a:ext cx="6961823" cy="2354818"/>
          </a:xfrm>
          <a:prstGeom prst="roundRect">
            <a:avLst>
              <a:gd name="adj" fmla="val 3439"/>
            </a:avLst>
          </a:prstGeom>
          <a:solidFill>
            <a:srgbClr val="FFFFFF">
              <a:alpha val="95000"/>
            </a:srgbClr>
          </a:solidFill>
          <a:ln w="22860">
            <a:solidFill>
              <a:srgbClr val="B2D4E5"/>
            </a:solidFill>
            <a:prstDash val="solid"/>
          </a:ln>
        </p:spPr>
        <p:txBody>
          <a:bodyPr/>
          <a:lstStyle/>
          <a:p>
            <a:endParaRPr lang="en-US"/>
          </a:p>
        </p:txBody>
      </p:sp>
      <p:sp>
        <p:nvSpPr>
          <p:cNvPr id="7" name="Text 5"/>
          <p:cNvSpPr/>
          <p:nvPr/>
        </p:nvSpPr>
        <p:spPr>
          <a:xfrm>
            <a:off x="1009412" y="5162431"/>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Times New Roman" panose="02020603050405020304" pitchFamily="18" charset="0"/>
                <a:ea typeface="Petrona Bold" pitchFamily="34" charset="-122"/>
                <a:cs typeface="Times New Roman" panose="02020603050405020304" pitchFamily="18" charset="0"/>
              </a:rPr>
              <a:t>Example Parse</a:t>
            </a:r>
            <a:endParaRPr lang="en-US" sz="1950" dirty="0">
              <a:latin typeface="Times New Roman" panose="02020603050405020304" pitchFamily="18" charset="0"/>
              <a:cs typeface="Times New Roman" panose="02020603050405020304" pitchFamily="18" charset="0"/>
            </a:endParaRPr>
          </a:p>
        </p:txBody>
      </p:sp>
      <p:sp>
        <p:nvSpPr>
          <p:cNvPr id="8" name="Text 6"/>
          <p:cNvSpPr/>
          <p:nvPr/>
        </p:nvSpPr>
        <p:spPr>
          <a:xfrm>
            <a:off x="1009412" y="5671423"/>
            <a:ext cx="6530578" cy="31599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"90s sci-fi with Tom Hanks"</a:t>
            </a:r>
            <a:endParaRPr lang="en-US" sz="1500" dirty="0">
              <a:latin typeface="Times New Roman" panose="02020603050405020304" pitchFamily="18" charset="0"/>
              <a:cs typeface="Times New Roman" panose="02020603050405020304" pitchFamily="18" charset="0"/>
            </a:endParaRPr>
          </a:p>
        </p:txBody>
      </p:sp>
      <p:sp>
        <p:nvSpPr>
          <p:cNvPr id="9" name="Text 7"/>
          <p:cNvSpPr/>
          <p:nvPr/>
        </p:nvSpPr>
        <p:spPr>
          <a:xfrm>
            <a:off x="1009412" y="6160889"/>
            <a:ext cx="6530578"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actors=[tom hanks]→ genres=[science fiction]→ year_range=(1990, 1999)</a:t>
            </a:r>
            <a:endParaRPr lang="en-US" sz="1500" dirty="0">
              <a:latin typeface="Times New Roman" panose="02020603050405020304" pitchFamily="18" charset="0"/>
              <a:cs typeface="Times New Roman" panose="02020603050405020304" pitchFamily="18" charset="0"/>
            </a:endParaRPr>
          </a:p>
        </p:txBody>
      </p:sp>
      <p:sp>
        <p:nvSpPr>
          <p:cNvPr id="10" name="Text 8"/>
          <p:cNvSpPr/>
          <p:nvPr/>
        </p:nvSpPr>
        <p:spPr>
          <a:xfrm>
            <a:off x="8233529" y="1825704"/>
            <a:ext cx="308169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Times New Roman" panose="02020603050405020304" pitchFamily="18" charset="0"/>
                <a:ea typeface="Petrona Bold" pitchFamily="34" charset="-122"/>
                <a:cs typeface="Times New Roman" panose="02020603050405020304" pitchFamily="18" charset="0"/>
              </a:rPr>
              <a:t>Technical Implementation</a:t>
            </a:r>
            <a:endParaRPr lang="en-US" sz="1950" dirty="0">
              <a:latin typeface="Times New Roman" panose="02020603050405020304" pitchFamily="18" charset="0"/>
              <a:cs typeface="Times New Roman" panose="02020603050405020304" pitchFamily="18" charset="0"/>
            </a:endParaRPr>
          </a:p>
        </p:txBody>
      </p:sp>
      <p:sp>
        <p:nvSpPr>
          <p:cNvPr id="11" name="Text 9"/>
          <p:cNvSpPr/>
          <p:nvPr/>
        </p:nvSpPr>
        <p:spPr>
          <a:xfrm>
            <a:off x="8233529" y="2334697"/>
            <a:ext cx="561058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Decade parsing:</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Handles '90s, '80s with smart century detection (00-29 → 2000s, 30-99 → 1900s)</a:t>
            </a:r>
            <a:endParaRPr lang="en-US" sz="1500" dirty="0">
              <a:latin typeface="Times New Roman" panose="02020603050405020304" pitchFamily="18" charset="0"/>
              <a:cs typeface="Times New Roman" panose="02020603050405020304" pitchFamily="18" charset="0"/>
            </a:endParaRPr>
          </a:p>
        </p:txBody>
      </p:sp>
      <p:sp>
        <p:nvSpPr>
          <p:cNvPr id="12" name="Text 10"/>
          <p:cNvSpPr/>
          <p:nvPr/>
        </p:nvSpPr>
        <p:spPr>
          <a:xfrm>
            <a:off x="8233529" y="3018830"/>
            <a:ext cx="561058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Range detection:</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"early/mid/late" subdivisions, explicit ranges, before/after operators</a:t>
            </a:r>
            <a:endParaRPr lang="en-US" sz="1500" dirty="0">
              <a:latin typeface="Times New Roman" panose="02020603050405020304" pitchFamily="18" charset="0"/>
              <a:cs typeface="Times New Roman" panose="02020603050405020304" pitchFamily="18" charset="0"/>
            </a:endParaRPr>
          </a:p>
        </p:txBody>
      </p:sp>
      <p:sp>
        <p:nvSpPr>
          <p:cNvPr id="13" name="Text 11"/>
          <p:cNvSpPr/>
          <p:nvPr/>
        </p:nvSpPr>
        <p:spPr>
          <a:xfrm>
            <a:off x="8233529" y="3702963"/>
            <a:ext cx="561058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Entity matching:</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Fuzzy string matching for misspellings and variations</a:t>
            </a:r>
            <a:endParaRPr lang="en-US" sz="15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FD3A091-A927-4BAD-B7D1-6F78F3949B84}"/>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09136"/>
            <a:ext cx="10506194" cy="669846"/>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Times New Roman" panose="02020603050405020304" pitchFamily="18" charset="0"/>
                <a:ea typeface="Petrona Bold" pitchFamily="34" charset="-122"/>
                <a:cs typeface="Times New Roman" panose="02020603050405020304" pitchFamily="18" charset="0"/>
              </a:rPr>
              <a:t>Embeddings: Capturing Semantic Meaning</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89165"/>
            <a:ext cx="3215283" cy="40195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Petrona Bold" pitchFamily="34" charset="-122"/>
                <a:cs typeface="Times New Roman" panose="02020603050405020304" pitchFamily="18" charset="0"/>
              </a:rPr>
              <a:t>From Text to Vectors</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495193"/>
            <a:ext cx="6272451"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Every movie's searchable text is transformed into a 384-dimensional vector using the all-MiniLM-L6-v2 model. These embeddings capture semantic meaning—movies with similar themes, actors, or styles cluster together in vector space.</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793790" y="3985736"/>
            <a:ext cx="6272451"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We normalize all vectors to unit length, enabling fast cosine similarity via simple inner product computation. This mathematical trick makes comparisons blazingly fast.</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7571780" y="1889165"/>
            <a:ext cx="3673793" cy="40195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Petrona Bold" pitchFamily="34" charset="-122"/>
                <a:cs typeface="Times New Roman" panose="02020603050405020304" pitchFamily="18" charset="0"/>
              </a:rPr>
              <a:t>Fast Retrieval with FAISS</a:t>
            </a:r>
            <a:endParaRPr lang="en-US" sz="2500" dirty="0">
              <a:latin typeface="Times New Roman" panose="02020603050405020304" pitchFamily="18" charset="0"/>
              <a:cs typeface="Times New Roman" panose="02020603050405020304" pitchFamily="18" charset="0"/>
            </a:endParaRPr>
          </a:p>
        </p:txBody>
      </p:sp>
      <p:sp>
        <p:nvSpPr>
          <p:cNvPr id="7" name="Text 5"/>
          <p:cNvSpPr/>
          <p:nvPr/>
        </p:nvSpPr>
        <p:spPr>
          <a:xfrm>
            <a:off x="7571780" y="2495193"/>
            <a:ext cx="6272451"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Facebook's FAISS library provides the vector search infrastructure. We use IndexFlatIP (inner product index) for exact nearest-neighbor search—accurate and fast enough for ~10k movies.</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7571780" y="3985736"/>
            <a:ext cx="6272451" cy="980123"/>
          </a:xfrm>
          <a:prstGeom prst="rect">
            <a:avLst/>
          </a:prstGeom>
          <a:noFill/>
          <a:ln/>
        </p:spPr>
        <p:txBody>
          <a:bodyPr wrap="square" lIns="0" tIns="0" rIns="0" bIns="0" rtlCol="0" anchor="t"/>
          <a:lstStyle/>
          <a:p>
            <a:pPr marL="0" indent="0" algn="l">
              <a:lnSpc>
                <a:spcPts val="2550"/>
              </a:lnSpc>
              <a:buNone/>
            </a:pP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Persistence is key:</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We save the built index and embeddings to disk, eliminating rebuild time on subsequent startups and enabling true offline operation.</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793790" y="5481161"/>
            <a:ext cx="4177427" cy="673656"/>
          </a:xfrm>
          <a:prstGeom prst="rect">
            <a:avLst/>
          </a:prstGeom>
          <a:noFill/>
          <a:ln/>
        </p:spPr>
        <p:txBody>
          <a:bodyPr wrap="none" lIns="0" tIns="0" rIns="0" bIns="0" rtlCol="0" anchor="t"/>
          <a:lstStyle/>
          <a:p>
            <a:pPr marL="0" indent="0" algn="ctr">
              <a:lnSpc>
                <a:spcPts val="5300"/>
              </a:lnSpc>
              <a:buNone/>
            </a:pPr>
            <a:r>
              <a:rPr lang="en-US" sz="5300" b="1" dirty="0">
                <a:solidFill>
                  <a:srgbClr val="272525"/>
                </a:solidFill>
                <a:latin typeface="Times New Roman" panose="02020603050405020304" pitchFamily="18" charset="0"/>
                <a:ea typeface="Petrona Bold" pitchFamily="34" charset="-122"/>
                <a:cs typeface="Times New Roman" panose="02020603050405020304" pitchFamily="18" charset="0"/>
              </a:rPr>
              <a:t>384</a:t>
            </a:r>
            <a:endParaRPr lang="en-US" sz="5300" dirty="0">
              <a:latin typeface="Times New Roman" panose="02020603050405020304" pitchFamily="18" charset="0"/>
              <a:cs typeface="Times New Roman" panose="02020603050405020304" pitchFamily="18" charset="0"/>
            </a:endParaRPr>
          </a:p>
        </p:txBody>
      </p:sp>
      <p:sp>
        <p:nvSpPr>
          <p:cNvPr id="10" name="Text 8"/>
          <p:cNvSpPr/>
          <p:nvPr/>
        </p:nvSpPr>
        <p:spPr>
          <a:xfrm>
            <a:off x="1542812" y="6409849"/>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Vector Dimensions</a:t>
            </a:r>
            <a:endParaRPr lang="en-US" sz="2100" dirty="0">
              <a:latin typeface="Times New Roman" panose="02020603050405020304" pitchFamily="18" charset="0"/>
              <a:cs typeface="Times New Roman" panose="02020603050405020304" pitchFamily="18" charset="0"/>
            </a:endParaRPr>
          </a:p>
        </p:txBody>
      </p:sp>
      <p:sp>
        <p:nvSpPr>
          <p:cNvPr id="11" name="Text 9"/>
          <p:cNvSpPr/>
          <p:nvPr/>
        </p:nvSpPr>
        <p:spPr>
          <a:xfrm>
            <a:off x="793790" y="6867049"/>
            <a:ext cx="4177427" cy="65341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Compact representation balancing expressiveness and speed</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5226368" y="5481161"/>
            <a:ext cx="4177546" cy="673656"/>
          </a:xfrm>
          <a:prstGeom prst="rect">
            <a:avLst/>
          </a:prstGeom>
          <a:noFill/>
          <a:ln/>
        </p:spPr>
        <p:txBody>
          <a:bodyPr wrap="none" lIns="0" tIns="0" rIns="0" bIns="0" rtlCol="0" anchor="t"/>
          <a:lstStyle/>
          <a:p>
            <a:pPr marL="0" indent="0" algn="ctr">
              <a:lnSpc>
                <a:spcPts val="5300"/>
              </a:lnSpc>
              <a:buNone/>
            </a:pPr>
            <a:r>
              <a:rPr lang="en-US" sz="5300" b="1" dirty="0">
                <a:solidFill>
                  <a:srgbClr val="272525"/>
                </a:solidFill>
                <a:latin typeface="Times New Roman" panose="02020603050405020304" pitchFamily="18" charset="0"/>
                <a:ea typeface="Petrona Bold" pitchFamily="34" charset="-122"/>
                <a:cs typeface="Times New Roman" panose="02020603050405020304" pitchFamily="18" charset="0"/>
              </a:rPr>
              <a:t>9.7K</a:t>
            </a:r>
            <a:endParaRPr lang="en-US" sz="5300" dirty="0">
              <a:latin typeface="Times New Roman" panose="02020603050405020304" pitchFamily="18" charset="0"/>
              <a:cs typeface="Times New Roman" panose="02020603050405020304" pitchFamily="18" charset="0"/>
            </a:endParaRPr>
          </a:p>
        </p:txBody>
      </p:sp>
      <p:sp>
        <p:nvSpPr>
          <p:cNvPr id="13" name="Text 11"/>
          <p:cNvSpPr/>
          <p:nvPr/>
        </p:nvSpPr>
        <p:spPr>
          <a:xfrm>
            <a:off x="5975390" y="6409849"/>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Movies Indexed</a:t>
            </a:r>
            <a:endParaRPr lang="en-US" sz="2100" dirty="0">
              <a:latin typeface="Times New Roman" panose="02020603050405020304" pitchFamily="18" charset="0"/>
              <a:cs typeface="Times New Roman" panose="02020603050405020304" pitchFamily="18" charset="0"/>
            </a:endParaRPr>
          </a:p>
        </p:txBody>
      </p:sp>
      <p:sp>
        <p:nvSpPr>
          <p:cNvPr id="14" name="Text 12"/>
          <p:cNvSpPr/>
          <p:nvPr/>
        </p:nvSpPr>
        <p:spPr>
          <a:xfrm>
            <a:off x="5226368" y="6867049"/>
            <a:ext cx="4177546" cy="65341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Complete searchable catalog ready for queries</a:t>
            </a:r>
            <a:endParaRPr lang="en-US" sz="1600" dirty="0">
              <a:latin typeface="Times New Roman" panose="02020603050405020304" pitchFamily="18" charset="0"/>
              <a:cs typeface="Times New Roman" panose="02020603050405020304" pitchFamily="18" charset="0"/>
            </a:endParaRPr>
          </a:p>
        </p:txBody>
      </p:sp>
      <p:sp>
        <p:nvSpPr>
          <p:cNvPr id="15" name="Text 13"/>
          <p:cNvSpPr/>
          <p:nvPr/>
        </p:nvSpPr>
        <p:spPr>
          <a:xfrm>
            <a:off x="9659064" y="5481161"/>
            <a:ext cx="4177427" cy="673656"/>
          </a:xfrm>
          <a:prstGeom prst="rect">
            <a:avLst/>
          </a:prstGeom>
          <a:noFill/>
          <a:ln/>
        </p:spPr>
        <p:txBody>
          <a:bodyPr wrap="none" lIns="0" tIns="0" rIns="0" bIns="0" rtlCol="0" anchor="t"/>
          <a:lstStyle/>
          <a:p>
            <a:pPr marL="0" indent="0" algn="ctr">
              <a:lnSpc>
                <a:spcPts val="5300"/>
              </a:lnSpc>
              <a:buNone/>
            </a:pPr>
            <a:r>
              <a:rPr lang="en-US" sz="5300" b="1" dirty="0">
                <a:solidFill>
                  <a:srgbClr val="272525"/>
                </a:solidFill>
                <a:latin typeface="Times New Roman" panose="02020603050405020304" pitchFamily="18" charset="0"/>
                <a:ea typeface="Petrona Bold" pitchFamily="34" charset="-122"/>
                <a:cs typeface="Times New Roman" panose="02020603050405020304" pitchFamily="18" charset="0"/>
              </a:rPr>
              <a:t>&lt;2s</a:t>
            </a:r>
            <a:endParaRPr lang="en-US" sz="5300" dirty="0">
              <a:latin typeface="Times New Roman" panose="02020603050405020304" pitchFamily="18" charset="0"/>
              <a:cs typeface="Times New Roman" panose="02020603050405020304" pitchFamily="18" charset="0"/>
            </a:endParaRPr>
          </a:p>
        </p:txBody>
      </p:sp>
      <p:sp>
        <p:nvSpPr>
          <p:cNvPr id="16" name="Text 14"/>
          <p:cNvSpPr/>
          <p:nvPr/>
        </p:nvSpPr>
        <p:spPr>
          <a:xfrm>
            <a:off x="10408087" y="6409849"/>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Query Latency</a:t>
            </a:r>
            <a:endParaRPr lang="en-US" sz="2100" dirty="0">
              <a:latin typeface="Times New Roman" panose="02020603050405020304" pitchFamily="18" charset="0"/>
              <a:cs typeface="Times New Roman" panose="02020603050405020304" pitchFamily="18" charset="0"/>
            </a:endParaRPr>
          </a:p>
        </p:txBody>
      </p:sp>
      <p:sp>
        <p:nvSpPr>
          <p:cNvPr id="17" name="Text 15"/>
          <p:cNvSpPr/>
          <p:nvPr/>
        </p:nvSpPr>
        <p:spPr>
          <a:xfrm>
            <a:off x="9659064" y="6867049"/>
            <a:ext cx="4177427" cy="65341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Sub-second response time for most searches</a:t>
            </a:r>
            <a:endParaRPr lang="en-US" sz="16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EEB3C477-630D-4D5B-B55F-34ECEDDF5CF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53202"/>
            <a:ext cx="10670143" cy="669846"/>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Times New Roman" panose="02020603050405020304" pitchFamily="18" charset="0"/>
                <a:ea typeface="Petrona Bold" pitchFamily="34" charset="-122"/>
                <a:cs typeface="Times New Roman" panose="02020603050405020304" pitchFamily="18" charset="0"/>
              </a:rPr>
              <a:t>Hybrid Ranking: Relevance Meets Precision</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604605"/>
            <a:ext cx="6017657" cy="40195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Petrona Bold" pitchFamily="34" charset="-122"/>
                <a:cs typeface="Times New Roman" panose="02020603050405020304" pitchFamily="18" charset="0"/>
              </a:rPr>
              <a:t>Multi-Factor Scoring for Optimal Results</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312670"/>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Raw semantic similarity isn't enough—we combine multiple signals to surface the most relevant results while respecting user constraints. Our hybrid scoring system balances semantic understanding with strict filtering and quality signals.</a:t>
            </a:r>
            <a:endParaRPr lang="en-US" sz="1600" dirty="0">
              <a:latin typeface="Times New Roman" panose="02020603050405020304" pitchFamily="18" charset="0"/>
              <a:cs typeface="Times New Roman" panose="02020603050405020304" pitchFamily="18" charset="0"/>
            </a:endParaRPr>
          </a:p>
        </p:txBody>
      </p:sp>
      <p:sp>
        <p:nvSpPr>
          <p:cNvPr id="5" name="Shape 3"/>
          <p:cNvSpPr/>
          <p:nvPr/>
        </p:nvSpPr>
        <p:spPr>
          <a:xfrm>
            <a:off x="793790" y="3195638"/>
            <a:ext cx="4211479" cy="1860709"/>
          </a:xfrm>
          <a:prstGeom prst="roundRect">
            <a:avLst>
              <a:gd name="adj" fmla="val 4608"/>
            </a:avLst>
          </a:prstGeom>
          <a:solidFill>
            <a:srgbClr val="CCEEFF"/>
          </a:solidFill>
          <a:ln w="7620">
            <a:solidFill>
              <a:srgbClr val="B2D4E5"/>
            </a:solidFill>
            <a:prstDash val="solid"/>
          </a:ln>
        </p:spPr>
        <p:txBody>
          <a:bodyPr/>
          <a:lstStyle/>
          <a:p>
            <a:endParaRPr lang="en-US"/>
          </a:p>
        </p:txBody>
      </p:sp>
      <p:sp>
        <p:nvSpPr>
          <p:cNvPr id="6" name="Text 4"/>
          <p:cNvSpPr/>
          <p:nvPr/>
        </p:nvSpPr>
        <p:spPr>
          <a:xfrm>
            <a:off x="1005483" y="3407331"/>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Semantic Similarity</a:t>
            </a:r>
            <a:endParaRPr lang="en-US" sz="2100" dirty="0">
              <a:latin typeface="Times New Roman" panose="02020603050405020304" pitchFamily="18" charset="0"/>
              <a:cs typeface="Times New Roman" panose="02020603050405020304" pitchFamily="18" charset="0"/>
            </a:endParaRPr>
          </a:p>
        </p:txBody>
      </p:sp>
      <p:sp>
        <p:nvSpPr>
          <p:cNvPr id="7" name="Text 5"/>
          <p:cNvSpPr/>
          <p:nvPr/>
        </p:nvSpPr>
        <p:spPr>
          <a:xfrm>
            <a:off x="1005483" y="3864531"/>
            <a:ext cx="3788093"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Cosine similarity between query and movie embeddings—the core relevance signal</a:t>
            </a:r>
            <a:endParaRPr lang="en-US" sz="1600" dirty="0">
              <a:latin typeface="Times New Roman" panose="02020603050405020304" pitchFamily="18" charset="0"/>
              <a:cs typeface="Times New Roman" panose="02020603050405020304" pitchFamily="18" charset="0"/>
            </a:endParaRPr>
          </a:p>
        </p:txBody>
      </p:sp>
      <p:sp>
        <p:nvSpPr>
          <p:cNvPr id="8" name="Shape 6"/>
          <p:cNvSpPr/>
          <p:nvPr/>
        </p:nvSpPr>
        <p:spPr>
          <a:xfrm>
            <a:off x="5209342" y="3195638"/>
            <a:ext cx="4211598" cy="1860709"/>
          </a:xfrm>
          <a:prstGeom prst="roundRect">
            <a:avLst>
              <a:gd name="adj" fmla="val 4608"/>
            </a:avLst>
          </a:prstGeom>
          <a:solidFill>
            <a:srgbClr val="CCEEFF"/>
          </a:solidFill>
          <a:ln w="7620">
            <a:solidFill>
              <a:srgbClr val="B2D4E5"/>
            </a:solidFill>
            <a:prstDash val="solid"/>
          </a:ln>
        </p:spPr>
        <p:txBody>
          <a:bodyPr/>
          <a:lstStyle/>
          <a:p>
            <a:endParaRPr lang="en-US"/>
          </a:p>
        </p:txBody>
      </p:sp>
      <p:sp>
        <p:nvSpPr>
          <p:cNvPr id="9" name="Text 7"/>
          <p:cNvSpPr/>
          <p:nvPr/>
        </p:nvSpPr>
        <p:spPr>
          <a:xfrm>
            <a:off x="5421035" y="3407331"/>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Strict Filters</a:t>
            </a:r>
            <a:endParaRPr lang="en-US" sz="2100" dirty="0">
              <a:latin typeface="Times New Roman" panose="02020603050405020304" pitchFamily="18" charset="0"/>
              <a:cs typeface="Times New Roman" panose="02020603050405020304" pitchFamily="18" charset="0"/>
            </a:endParaRPr>
          </a:p>
        </p:txBody>
      </p:sp>
      <p:sp>
        <p:nvSpPr>
          <p:cNvPr id="10" name="Text 8"/>
          <p:cNvSpPr/>
          <p:nvPr/>
        </p:nvSpPr>
        <p:spPr>
          <a:xfrm>
            <a:off x="5421035" y="3864531"/>
            <a:ext cx="3788212"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Movies must match ALL actors, ANY director, and fall within year range</a:t>
            </a:r>
            <a:endParaRPr lang="en-US" sz="1600" dirty="0">
              <a:latin typeface="Times New Roman" panose="02020603050405020304" pitchFamily="18" charset="0"/>
              <a:cs typeface="Times New Roman" panose="02020603050405020304" pitchFamily="18" charset="0"/>
            </a:endParaRPr>
          </a:p>
        </p:txBody>
      </p:sp>
      <p:sp>
        <p:nvSpPr>
          <p:cNvPr id="11" name="Shape 9"/>
          <p:cNvSpPr/>
          <p:nvPr/>
        </p:nvSpPr>
        <p:spPr>
          <a:xfrm>
            <a:off x="9625013" y="3195638"/>
            <a:ext cx="4211598" cy="1860709"/>
          </a:xfrm>
          <a:prstGeom prst="roundRect">
            <a:avLst>
              <a:gd name="adj" fmla="val 4608"/>
            </a:avLst>
          </a:prstGeom>
          <a:solidFill>
            <a:srgbClr val="CCEEFF"/>
          </a:solidFill>
          <a:ln w="7620">
            <a:solidFill>
              <a:srgbClr val="B2D4E5"/>
            </a:solidFill>
            <a:prstDash val="solid"/>
          </a:ln>
        </p:spPr>
        <p:txBody>
          <a:bodyPr/>
          <a:lstStyle/>
          <a:p>
            <a:endParaRPr lang="en-US"/>
          </a:p>
        </p:txBody>
      </p:sp>
      <p:sp>
        <p:nvSpPr>
          <p:cNvPr id="12" name="Text 10"/>
          <p:cNvSpPr/>
          <p:nvPr/>
        </p:nvSpPr>
        <p:spPr>
          <a:xfrm>
            <a:off x="9836706" y="3407331"/>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Quality Signals</a:t>
            </a:r>
            <a:endParaRPr lang="en-US" sz="2100" dirty="0">
              <a:latin typeface="Times New Roman" panose="02020603050405020304" pitchFamily="18" charset="0"/>
              <a:cs typeface="Times New Roman" panose="02020603050405020304" pitchFamily="18" charset="0"/>
            </a:endParaRPr>
          </a:p>
        </p:txBody>
      </p:sp>
      <p:sp>
        <p:nvSpPr>
          <p:cNvPr id="13" name="Text 11"/>
          <p:cNvSpPr/>
          <p:nvPr/>
        </p:nvSpPr>
        <p:spPr>
          <a:xfrm>
            <a:off x="9836706" y="3864531"/>
            <a:ext cx="3788212"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Normalized rating and popularity scores act as gentle tie-breakers</a:t>
            </a:r>
            <a:endParaRPr lang="en-US" sz="1600" dirty="0">
              <a:latin typeface="Times New Roman" panose="02020603050405020304" pitchFamily="18" charset="0"/>
              <a:cs typeface="Times New Roman" panose="02020603050405020304" pitchFamily="18" charset="0"/>
            </a:endParaRPr>
          </a:p>
        </p:txBody>
      </p:sp>
      <p:sp>
        <p:nvSpPr>
          <p:cNvPr id="14" name="Text 12"/>
          <p:cNvSpPr/>
          <p:nvPr/>
        </p:nvSpPr>
        <p:spPr>
          <a:xfrm>
            <a:off x="793790" y="5489972"/>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Times New Roman" panose="02020603050405020304" pitchFamily="18" charset="0"/>
                <a:ea typeface="Petrona Bold" pitchFamily="34" charset="-122"/>
                <a:cs typeface="Times New Roman" panose="02020603050405020304" pitchFamily="18" charset="0"/>
              </a:rPr>
              <a:t>The Scoring Formula</a:t>
            </a:r>
            <a:endParaRPr lang="en-US" sz="2100" dirty="0">
              <a:latin typeface="Times New Roman" panose="02020603050405020304" pitchFamily="18" charset="0"/>
              <a:cs typeface="Times New Roman" panose="02020603050405020304" pitchFamily="18" charset="0"/>
            </a:endParaRPr>
          </a:p>
        </p:txBody>
      </p:sp>
      <p:sp>
        <p:nvSpPr>
          <p:cNvPr id="15" name="Text 13"/>
          <p:cNvSpPr/>
          <p:nvPr/>
        </p:nvSpPr>
        <p:spPr>
          <a:xfrm>
            <a:off x="793790" y="6028849"/>
            <a:ext cx="11011614"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Final Score = w_semantic × similarity + w_match × filter + w_rating × norm_rating + w_pop × norm_popularity</a:t>
            </a:r>
            <a:endParaRPr lang="en-US" sz="1600" dirty="0">
              <a:latin typeface="Times New Roman" panose="02020603050405020304" pitchFamily="18" charset="0"/>
              <a:cs typeface="Times New Roman" panose="02020603050405020304" pitchFamily="18" charset="0"/>
            </a:endParaRPr>
          </a:p>
        </p:txBody>
      </p:sp>
      <p:sp>
        <p:nvSpPr>
          <p:cNvPr id="16" name="Text 14"/>
          <p:cNvSpPr/>
          <p:nvPr/>
        </p:nvSpPr>
        <p:spPr>
          <a:xfrm>
            <a:off x="793790" y="6539270"/>
            <a:ext cx="11011614"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Weights are tuned to prioritize semantic relevance while ensuring user constraints are never violated. Filtering happens </a:t>
            </a:r>
            <a:r>
              <a:rPr lang="en-US" sz="1600" i="1" dirty="0">
                <a:solidFill>
                  <a:srgbClr val="272525"/>
                </a:solidFill>
                <a:latin typeface="Times New Roman" panose="02020603050405020304" pitchFamily="18" charset="0"/>
                <a:ea typeface="Inter" pitchFamily="34" charset="-122"/>
                <a:cs typeface="Times New Roman" panose="02020603050405020304" pitchFamily="18" charset="0"/>
              </a:rPr>
              <a:t>before</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scoring to eliminate impossible matches early.</a:t>
            </a:r>
            <a:endParaRPr lang="en-US" sz="1600" dirty="0">
              <a:latin typeface="Times New Roman" panose="02020603050405020304" pitchFamily="18" charset="0"/>
              <a:cs typeface="Times New Roman" panose="02020603050405020304" pitchFamily="18" charset="0"/>
            </a:endParaRPr>
          </a:p>
        </p:txBody>
      </p:sp>
      <p:sp>
        <p:nvSpPr>
          <p:cNvPr id="17" name="Text 15"/>
          <p:cNvSpPr/>
          <p:nvPr/>
        </p:nvSpPr>
        <p:spPr>
          <a:xfrm>
            <a:off x="12310943" y="5469612"/>
            <a:ext cx="1533168" cy="326708"/>
          </a:xfrm>
          <a:prstGeom prst="rect">
            <a:avLst/>
          </a:prstGeom>
          <a:noFill/>
          <a:ln/>
        </p:spPr>
        <p:txBody>
          <a:bodyPr wrap="none" lIns="0" tIns="0" rIns="0" bIns="0" rtlCol="0" anchor="t"/>
          <a:lstStyle/>
          <a:p>
            <a:pPr marL="0" indent="0" algn="l">
              <a:lnSpc>
                <a:spcPts val="2550"/>
              </a:lnSpc>
              <a:buNone/>
            </a:pPr>
            <a:endParaRPr lang="en-US" sz="16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57F3AD6D-5E6C-4A6A-B1AD-59FFB0088D4C}"/>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58190"/>
            <a:ext cx="8011835"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Times New Roman" panose="02020603050405020304" pitchFamily="18" charset="0"/>
                <a:ea typeface="Petrona Bold" pitchFamily="34" charset="-122"/>
                <a:cs typeface="Times New Roman" panose="02020603050405020304" pitchFamily="18" charset="0"/>
              </a:rPr>
              <a:t>Delivering Results: API &amp; Interface</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72734"/>
            <a:ext cx="3036570"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Times New Roman" panose="02020603050405020304" pitchFamily="18" charset="0"/>
                <a:ea typeface="Petrona Bold" pitchFamily="34" charset="-122"/>
                <a:cs typeface="Times New Roman" panose="02020603050405020304" pitchFamily="18" charset="0"/>
              </a:rPr>
              <a:t>RESTful API Design</a:t>
            </a:r>
            <a:endParaRPr lang="en-US" sz="2350" dirty="0">
              <a:latin typeface="Times New Roman" panose="02020603050405020304" pitchFamily="18" charset="0"/>
              <a:cs typeface="Times New Roman" panose="02020603050405020304" pitchFamily="18" charset="0"/>
            </a:endParaRPr>
          </a:p>
        </p:txBody>
      </p:sp>
      <p:sp>
        <p:nvSpPr>
          <p:cNvPr id="4" name="Text 2"/>
          <p:cNvSpPr/>
          <p:nvPr/>
        </p:nvSpPr>
        <p:spPr>
          <a:xfrm>
            <a:off x="793790" y="2444948"/>
            <a:ext cx="5610582" cy="93273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A simple, powerful API makes integration effortless. The </a:t>
            </a:r>
            <a:r>
              <a:rPr lang="en-US" sz="15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/search</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endpoint accepts natural language queries and returns ranked results with complete metadata.</a:t>
            </a:r>
            <a:endParaRPr lang="en-US" sz="1500" dirty="0">
              <a:latin typeface="Times New Roman" panose="02020603050405020304" pitchFamily="18" charset="0"/>
              <a:cs typeface="Times New Roman" panose="02020603050405020304" pitchFamily="18" charset="0"/>
            </a:endParaRPr>
          </a:p>
        </p:txBody>
      </p:sp>
      <p:sp>
        <p:nvSpPr>
          <p:cNvPr id="5" name="Shape 3"/>
          <p:cNvSpPr/>
          <p:nvPr/>
        </p:nvSpPr>
        <p:spPr>
          <a:xfrm>
            <a:off x="793790" y="3594497"/>
            <a:ext cx="5610582" cy="597456"/>
          </a:xfrm>
          <a:prstGeom prst="roundRect">
            <a:avLst>
              <a:gd name="adj" fmla="val 13554"/>
            </a:avLst>
          </a:prstGeom>
          <a:solidFill>
            <a:srgbClr val="F2F2F2"/>
          </a:solidFill>
          <a:ln/>
        </p:spPr>
        <p:txBody>
          <a:bodyPr/>
          <a:lstStyle/>
          <a:p>
            <a:endParaRPr lang="en-US"/>
          </a:p>
        </p:txBody>
      </p:sp>
      <p:sp>
        <p:nvSpPr>
          <p:cNvPr id="6" name="Shape 4"/>
          <p:cNvSpPr/>
          <p:nvPr/>
        </p:nvSpPr>
        <p:spPr>
          <a:xfrm>
            <a:off x="784265" y="3594497"/>
            <a:ext cx="5629632" cy="597456"/>
          </a:xfrm>
          <a:prstGeom prst="roundRect">
            <a:avLst>
              <a:gd name="adj" fmla="val 4841"/>
            </a:avLst>
          </a:prstGeom>
          <a:solidFill>
            <a:srgbClr val="F2F2F2"/>
          </a:solidFill>
          <a:ln/>
        </p:spPr>
        <p:txBody>
          <a:bodyPr/>
          <a:lstStyle/>
          <a:p>
            <a:endParaRPr lang="en-US"/>
          </a:p>
        </p:txBody>
      </p:sp>
      <p:sp>
        <p:nvSpPr>
          <p:cNvPr id="7" name="Text 5"/>
          <p:cNvSpPr/>
          <p:nvPr/>
        </p:nvSpPr>
        <p:spPr>
          <a:xfrm>
            <a:off x="977027" y="3739039"/>
            <a:ext cx="5244108"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GET /search?q=90s+action+with+Keanu+Reeves&amp;top_k=10</a:t>
            </a:r>
            <a:endParaRPr lang="en-US" sz="1500" dirty="0">
              <a:latin typeface="Times New Roman" panose="02020603050405020304" pitchFamily="18" charset="0"/>
              <a:cs typeface="Times New Roman" panose="02020603050405020304" pitchFamily="18" charset="0"/>
            </a:endParaRPr>
          </a:p>
        </p:txBody>
      </p:sp>
      <p:sp>
        <p:nvSpPr>
          <p:cNvPr id="8" name="Text 6"/>
          <p:cNvSpPr/>
          <p:nvPr/>
        </p:nvSpPr>
        <p:spPr>
          <a:xfrm>
            <a:off x="793790" y="4408765"/>
            <a:ext cx="5610582" cy="1233487"/>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Responses include movie details, relevance scores, and similarity metrics. A health endpoint ensures service availability, and local mode loads persisted indexes for instant startup.</a:t>
            </a:r>
            <a:endParaRPr lang="en-US" sz="1500" dirty="0">
              <a:latin typeface="Times New Roman" panose="02020603050405020304" pitchFamily="18" charset="0"/>
              <a:cs typeface="Times New Roman" panose="02020603050405020304" pitchFamily="18" charset="0"/>
            </a:endParaRPr>
          </a:p>
        </p:txBody>
      </p:sp>
      <p:sp>
        <p:nvSpPr>
          <p:cNvPr id="9" name="Text 7"/>
          <p:cNvSpPr/>
          <p:nvPr/>
        </p:nvSpPr>
        <p:spPr>
          <a:xfrm>
            <a:off x="793790" y="5835015"/>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Times New Roman" panose="02020603050405020304" pitchFamily="18" charset="0"/>
                <a:ea typeface="Petrona Bold" pitchFamily="34" charset="-122"/>
                <a:cs typeface="Times New Roman" panose="02020603050405020304" pitchFamily="18" charset="0"/>
              </a:rPr>
              <a:t>Response Schema</a:t>
            </a:r>
            <a:endParaRPr lang="en-US" sz="1950" dirty="0">
              <a:latin typeface="Times New Roman" panose="02020603050405020304" pitchFamily="18" charset="0"/>
              <a:cs typeface="Times New Roman" panose="02020603050405020304" pitchFamily="18" charset="0"/>
            </a:endParaRPr>
          </a:p>
        </p:txBody>
      </p:sp>
      <p:sp>
        <p:nvSpPr>
          <p:cNvPr id="10" name="Text 8"/>
          <p:cNvSpPr/>
          <p:nvPr/>
        </p:nvSpPr>
        <p:spPr>
          <a:xfrm>
            <a:off x="793790" y="6344007"/>
            <a:ext cx="561058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Movie metadata (title, year, genres, cast, director)</a:t>
            </a:r>
            <a:endParaRPr lang="en-US" sz="1500" dirty="0">
              <a:latin typeface="Times New Roman" panose="02020603050405020304" pitchFamily="18" charset="0"/>
              <a:cs typeface="Times New Roman" panose="02020603050405020304" pitchFamily="18" charset="0"/>
            </a:endParaRPr>
          </a:p>
        </p:txBody>
      </p:sp>
      <p:sp>
        <p:nvSpPr>
          <p:cNvPr id="11" name="Text 9"/>
          <p:cNvSpPr/>
          <p:nvPr/>
        </p:nvSpPr>
        <p:spPr>
          <a:xfrm>
            <a:off x="793790" y="6719768"/>
            <a:ext cx="561058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Relevance score and semantic similarity</a:t>
            </a:r>
            <a:endParaRPr lang="en-US" sz="1500" dirty="0">
              <a:latin typeface="Times New Roman" panose="02020603050405020304" pitchFamily="18" charset="0"/>
              <a:cs typeface="Times New Roman" panose="02020603050405020304" pitchFamily="18" charset="0"/>
            </a:endParaRPr>
          </a:p>
        </p:txBody>
      </p:sp>
      <p:sp>
        <p:nvSpPr>
          <p:cNvPr id="12" name="Text 10"/>
          <p:cNvSpPr/>
          <p:nvPr/>
        </p:nvSpPr>
        <p:spPr>
          <a:xfrm>
            <a:off x="793790" y="7095530"/>
            <a:ext cx="561058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Poster URL and additional details</a:t>
            </a:r>
            <a:endParaRPr lang="en-US" sz="1500" dirty="0">
              <a:latin typeface="Times New Roman" panose="02020603050405020304" pitchFamily="18" charset="0"/>
              <a:cs typeface="Times New Roman" panose="02020603050405020304" pitchFamily="18" charset="0"/>
            </a:endParaRPr>
          </a:p>
        </p:txBody>
      </p:sp>
      <p:sp>
        <p:nvSpPr>
          <p:cNvPr id="13" name="Text 11"/>
          <p:cNvSpPr/>
          <p:nvPr/>
        </p:nvSpPr>
        <p:spPr>
          <a:xfrm>
            <a:off x="6882289" y="1872734"/>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Times New Roman" panose="02020603050405020304" pitchFamily="18" charset="0"/>
                <a:ea typeface="Petrona Bold" pitchFamily="34" charset="-122"/>
                <a:cs typeface="Times New Roman" panose="02020603050405020304" pitchFamily="18" charset="0"/>
              </a:rPr>
              <a:t>Streamlit Demo UI</a:t>
            </a:r>
            <a:endParaRPr lang="en-US" sz="1950" dirty="0">
              <a:latin typeface="Times New Roman" panose="02020603050405020304" pitchFamily="18" charset="0"/>
              <a:cs typeface="Times New Roman" panose="02020603050405020304" pitchFamily="18" charset="0"/>
            </a:endParaRPr>
          </a:p>
        </p:txBody>
      </p:sp>
      <p:sp>
        <p:nvSpPr>
          <p:cNvPr id="14" name="Text 12"/>
          <p:cNvSpPr/>
          <p:nvPr/>
        </p:nvSpPr>
        <p:spPr>
          <a:xfrm>
            <a:off x="6882289" y="2381726"/>
            <a:ext cx="6961823"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An intuitive interface showcases the engine's capabilities. Users enter queries, view poster grids, inspect scores, and explore movie details—all in real-time.</a:t>
            </a:r>
            <a:endParaRPr lang="en-US" sz="1500" dirty="0">
              <a:latin typeface="Times New Roman" panose="02020603050405020304" pitchFamily="18" charset="0"/>
              <a:cs typeface="Times New Roman" panose="02020603050405020304" pitchFamily="18" charset="0"/>
            </a:endParaRPr>
          </a:p>
        </p:txBody>
      </p:sp>
      <p:sp>
        <p:nvSpPr>
          <p:cNvPr id="15" name="Text 13"/>
          <p:cNvSpPr/>
          <p:nvPr/>
        </p:nvSpPr>
        <p:spPr>
          <a:xfrm>
            <a:off x="6882289" y="3480316"/>
            <a:ext cx="6961823"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The UI demonstrates how quickly results load and how accurately the system interprets complex queries.</a:t>
            </a:r>
            <a:endParaRPr lang="en-US" sz="15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28444FF-69A4-406D-926B-BAA3A42B4114}"/>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72108"/>
            <a:ext cx="4491752" cy="483751"/>
          </a:xfrm>
          <a:prstGeom prst="rect">
            <a:avLst/>
          </a:prstGeom>
          <a:noFill/>
          <a:ln/>
        </p:spPr>
        <p:txBody>
          <a:bodyPr wrap="none" lIns="0" tIns="0" rIns="0" bIns="0" rtlCol="0" anchor="t"/>
          <a:lstStyle/>
          <a:p>
            <a:pPr marL="0" indent="0" algn="l">
              <a:lnSpc>
                <a:spcPts val="3800"/>
              </a:lnSpc>
              <a:buNone/>
            </a:pPr>
            <a:r>
              <a:rPr lang="en-US" sz="3000" b="1" dirty="0">
                <a:solidFill>
                  <a:srgbClr val="000000"/>
                </a:solidFill>
                <a:latin typeface="Times New Roman" panose="02020603050405020304" pitchFamily="18" charset="0"/>
                <a:ea typeface="Petrona Bold" pitchFamily="34" charset="-122"/>
                <a:cs typeface="Times New Roman" panose="02020603050405020304" pitchFamily="18" charset="0"/>
              </a:rPr>
              <a:t>Traceability &amp; Debugging</a:t>
            </a:r>
            <a:endParaRPr lang="en-US" sz="3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214795"/>
            <a:ext cx="3600331" cy="290155"/>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Times New Roman" panose="02020603050405020304" pitchFamily="18" charset="0"/>
                <a:ea typeface="Petrona Bold" pitchFamily="34" charset="-122"/>
                <a:cs typeface="Times New Roman" panose="02020603050405020304" pitchFamily="18" charset="0"/>
              </a:rPr>
              <a:t>Transparent, Debuggable Pipeline</a:t>
            </a:r>
            <a:endParaRPr lang="en-US" sz="1800" dirty="0">
              <a:latin typeface="Times New Roman" panose="02020603050405020304" pitchFamily="18" charset="0"/>
              <a:cs typeface="Times New Roman" panose="02020603050405020304" pitchFamily="18" charset="0"/>
            </a:endParaRPr>
          </a:p>
        </p:txBody>
      </p:sp>
      <p:sp>
        <p:nvSpPr>
          <p:cNvPr id="4" name="Text 2"/>
          <p:cNvSpPr/>
          <p:nvPr/>
        </p:nvSpPr>
        <p:spPr>
          <a:xfrm>
            <a:off x="793790" y="1726049"/>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Every query generates detailed logs showing exactly what the system understood and why specific results were chosen. This transparency builds trust and enables rapid iteration on ranking algorithms.</a:t>
            </a:r>
            <a:endParaRPr lang="en-US" sz="1150" dirty="0">
              <a:latin typeface="Times New Roman" panose="02020603050405020304" pitchFamily="18" charset="0"/>
              <a:cs typeface="Times New Roman" panose="02020603050405020304" pitchFamily="18" charset="0"/>
            </a:endParaRPr>
          </a:p>
        </p:txBody>
      </p:sp>
      <p:sp>
        <p:nvSpPr>
          <p:cNvPr id="5" name="Shape 3"/>
          <p:cNvSpPr/>
          <p:nvPr/>
        </p:nvSpPr>
        <p:spPr>
          <a:xfrm>
            <a:off x="7307580" y="2363391"/>
            <a:ext cx="15240" cy="4401979"/>
          </a:xfrm>
          <a:prstGeom prst="roundRect">
            <a:avLst>
              <a:gd name="adj" fmla="val 406325"/>
            </a:avLst>
          </a:prstGeom>
          <a:solidFill>
            <a:srgbClr val="B2D4E5"/>
          </a:solidFill>
          <a:ln/>
        </p:spPr>
        <p:txBody>
          <a:bodyPr/>
          <a:lstStyle/>
          <a:p>
            <a:endParaRPr lang="en-US"/>
          </a:p>
        </p:txBody>
      </p:sp>
      <p:sp>
        <p:nvSpPr>
          <p:cNvPr id="6" name="Shape 4"/>
          <p:cNvSpPr/>
          <p:nvPr/>
        </p:nvSpPr>
        <p:spPr>
          <a:xfrm>
            <a:off x="6722388" y="2521625"/>
            <a:ext cx="442198" cy="15240"/>
          </a:xfrm>
          <a:prstGeom prst="roundRect">
            <a:avLst>
              <a:gd name="adj" fmla="val 406325"/>
            </a:avLst>
          </a:prstGeom>
          <a:solidFill>
            <a:srgbClr val="B2D4E5"/>
          </a:solidFill>
          <a:ln/>
        </p:spPr>
        <p:txBody>
          <a:bodyPr/>
          <a:lstStyle/>
          <a:p>
            <a:endParaRPr lang="en-US"/>
          </a:p>
        </p:txBody>
      </p:sp>
      <p:sp>
        <p:nvSpPr>
          <p:cNvPr id="7" name="Shape 5"/>
          <p:cNvSpPr/>
          <p:nvPr/>
        </p:nvSpPr>
        <p:spPr>
          <a:xfrm>
            <a:off x="7149346" y="2363391"/>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8" name="Text 6"/>
          <p:cNvSpPr/>
          <p:nvPr/>
        </p:nvSpPr>
        <p:spPr>
          <a:xfrm>
            <a:off x="7199114" y="2384167"/>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1800" dirty="0">
              <a:latin typeface="Times New Roman" panose="02020603050405020304" pitchFamily="18" charset="0"/>
              <a:cs typeface="Times New Roman" panose="02020603050405020304" pitchFamily="18" charset="0"/>
            </a:endParaRPr>
          </a:p>
        </p:txBody>
      </p:sp>
      <p:sp>
        <p:nvSpPr>
          <p:cNvPr id="9" name="Text 7"/>
          <p:cNvSpPr/>
          <p:nvPr/>
        </p:nvSpPr>
        <p:spPr>
          <a:xfrm>
            <a:off x="4642961" y="2413992"/>
            <a:ext cx="1935123" cy="241816"/>
          </a:xfrm>
          <a:prstGeom prst="rect">
            <a:avLst/>
          </a:prstGeom>
          <a:noFill/>
          <a:ln/>
        </p:spPr>
        <p:txBody>
          <a:bodyPr wrap="none" lIns="0" tIns="0" rIns="0" bIns="0" rtlCol="0" anchor="t"/>
          <a:lstStyle/>
          <a:p>
            <a:pPr marL="0" indent="0" algn="r">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Input Normalization</a:t>
            </a:r>
            <a:endParaRPr lang="en-US" sz="1500" dirty="0">
              <a:latin typeface="Times New Roman" panose="02020603050405020304" pitchFamily="18" charset="0"/>
              <a:cs typeface="Times New Roman" panose="02020603050405020304" pitchFamily="18" charset="0"/>
            </a:endParaRPr>
          </a:p>
        </p:txBody>
      </p:sp>
      <p:sp>
        <p:nvSpPr>
          <p:cNvPr id="10" name="Text 8"/>
          <p:cNvSpPr/>
          <p:nvPr/>
        </p:nvSpPr>
        <p:spPr>
          <a:xfrm>
            <a:off x="793790" y="2744152"/>
            <a:ext cx="5784294" cy="235744"/>
          </a:xfrm>
          <a:prstGeom prst="rect">
            <a:avLst/>
          </a:prstGeom>
          <a:noFill/>
          <a:ln/>
        </p:spPr>
        <p:txBody>
          <a:bodyPr wrap="none" lIns="0" tIns="0" rIns="0" bIns="0" rtlCol="0" anchor="t"/>
          <a:lstStyle/>
          <a:p>
            <a:pPr marL="0" indent="0" algn="r">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Logs show the cleaned query text and initial parsing</a:t>
            </a:r>
            <a:endParaRPr lang="en-US" sz="1150" dirty="0">
              <a:latin typeface="Times New Roman" panose="02020603050405020304" pitchFamily="18" charset="0"/>
              <a:cs typeface="Times New Roman" panose="02020603050405020304" pitchFamily="18" charset="0"/>
            </a:endParaRPr>
          </a:p>
        </p:txBody>
      </p:sp>
      <p:sp>
        <p:nvSpPr>
          <p:cNvPr id="11" name="Shape 9"/>
          <p:cNvSpPr/>
          <p:nvPr/>
        </p:nvSpPr>
        <p:spPr>
          <a:xfrm>
            <a:off x="7465814" y="3406140"/>
            <a:ext cx="442198" cy="15240"/>
          </a:xfrm>
          <a:prstGeom prst="roundRect">
            <a:avLst>
              <a:gd name="adj" fmla="val 406325"/>
            </a:avLst>
          </a:prstGeom>
          <a:solidFill>
            <a:srgbClr val="B2D4E5"/>
          </a:solidFill>
          <a:ln/>
        </p:spPr>
        <p:txBody>
          <a:bodyPr/>
          <a:lstStyle/>
          <a:p>
            <a:endParaRPr lang="en-US"/>
          </a:p>
        </p:txBody>
      </p:sp>
      <p:sp>
        <p:nvSpPr>
          <p:cNvPr id="12" name="Shape 10"/>
          <p:cNvSpPr/>
          <p:nvPr/>
        </p:nvSpPr>
        <p:spPr>
          <a:xfrm>
            <a:off x="7149346" y="3247906"/>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3" name="Text 11"/>
          <p:cNvSpPr/>
          <p:nvPr/>
        </p:nvSpPr>
        <p:spPr>
          <a:xfrm>
            <a:off x="7199114" y="3268682"/>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1800" dirty="0">
              <a:latin typeface="Times New Roman" panose="02020603050405020304" pitchFamily="18" charset="0"/>
              <a:cs typeface="Times New Roman" panose="02020603050405020304" pitchFamily="18" charset="0"/>
            </a:endParaRPr>
          </a:p>
        </p:txBody>
      </p:sp>
      <p:sp>
        <p:nvSpPr>
          <p:cNvPr id="14" name="Text 12"/>
          <p:cNvSpPr/>
          <p:nvPr/>
        </p:nvSpPr>
        <p:spPr>
          <a:xfrm>
            <a:off x="8052316" y="3298508"/>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Entity Extraction</a:t>
            </a:r>
            <a:endParaRPr lang="en-US" sz="1500" dirty="0">
              <a:latin typeface="Times New Roman" panose="02020603050405020304" pitchFamily="18" charset="0"/>
              <a:cs typeface="Times New Roman" panose="02020603050405020304" pitchFamily="18" charset="0"/>
            </a:endParaRPr>
          </a:p>
        </p:txBody>
      </p:sp>
      <p:sp>
        <p:nvSpPr>
          <p:cNvPr id="15" name="Text 13"/>
          <p:cNvSpPr/>
          <p:nvPr/>
        </p:nvSpPr>
        <p:spPr>
          <a:xfrm>
            <a:off x="8052316" y="3628668"/>
            <a:ext cx="5784294"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PERSON matches with fuzzy scores: "wes cravin" → "wes craven" (score: 0.95)</a:t>
            </a:r>
            <a:endParaRPr lang="en-US" sz="1150" dirty="0">
              <a:latin typeface="Times New Roman" panose="02020603050405020304" pitchFamily="18" charset="0"/>
              <a:cs typeface="Times New Roman" panose="02020603050405020304" pitchFamily="18" charset="0"/>
            </a:endParaRPr>
          </a:p>
        </p:txBody>
      </p:sp>
      <p:sp>
        <p:nvSpPr>
          <p:cNvPr id="16" name="Shape 14"/>
          <p:cNvSpPr/>
          <p:nvPr/>
        </p:nvSpPr>
        <p:spPr>
          <a:xfrm>
            <a:off x="6722388" y="4168497"/>
            <a:ext cx="442198" cy="15240"/>
          </a:xfrm>
          <a:prstGeom prst="roundRect">
            <a:avLst>
              <a:gd name="adj" fmla="val 406325"/>
            </a:avLst>
          </a:prstGeom>
          <a:solidFill>
            <a:srgbClr val="B2D4E5"/>
          </a:solidFill>
          <a:ln/>
        </p:spPr>
        <p:txBody>
          <a:bodyPr/>
          <a:lstStyle/>
          <a:p>
            <a:endParaRPr lang="en-US"/>
          </a:p>
        </p:txBody>
      </p:sp>
      <p:sp>
        <p:nvSpPr>
          <p:cNvPr id="17" name="Shape 15"/>
          <p:cNvSpPr/>
          <p:nvPr/>
        </p:nvSpPr>
        <p:spPr>
          <a:xfrm>
            <a:off x="7149346" y="4010263"/>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8" name="Text 16"/>
          <p:cNvSpPr/>
          <p:nvPr/>
        </p:nvSpPr>
        <p:spPr>
          <a:xfrm>
            <a:off x="7199114" y="4031040"/>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1800" dirty="0">
              <a:latin typeface="Times New Roman" panose="02020603050405020304" pitchFamily="18" charset="0"/>
              <a:cs typeface="Times New Roman" panose="02020603050405020304" pitchFamily="18" charset="0"/>
            </a:endParaRPr>
          </a:p>
        </p:txBody>
      </p:sp>
      <p:sp>
        <p:nvSpPr>
          <p:cNvPr id="19" name="Text 17"/>
          <p:cNvSpPr/>
          <p:nvPr/>
        </p:nvSpPr>
        <p:spPr>
          <a:xfrm>
            <a:off x="4642961" y="4060865"/>
            <a:ext cx="1935123" cy="241816"/>
          </a:xfrm>
          <a:prstGeom prst="rect">
            <a:avLst/>
          </a:prstGeom>
          <a:noFill/>
          <a:ln/>
        </p:spPr>
        <p:txBody>
          <a:bodyPr wrap="none" lIns="0" tIns="0" rIns="0" bIns="0" rtlCol="0" anchor="t"/>
          <a:lstStyle/>
          <a:p>
            <a:pPr marL="0" indent="0" algn="r">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Date Parsing</a:t>
            </a:r>
            <a:endParaRPr lang="en-US" sz="1500" dirty="0">
              <a:latin typeface="Times New Roman" panose="02020603050405020304" pitchFamily="18" charset="0"/>
              <a:cs typeface="Times New Roman" panose="02020603050405020304" pitchFamily="18" charset="0"/>
            </a:endParaRPr>
          </a:p>
        </p:txBody>
      </p:sp>
      <p:sp>
        <p:nvSpPr>
          <p:cNvPr id="20" name="Text 18"/>
          <p:cNvSpPr/>
          <p:nvPr/>
        </p:nvSpPr>
        <p:spPr>
          <a:xfrm>
            <a:off x="793790" y="4391025"/>
            <a:ext cx="5784294" cy="235744"/>
          </a:xfrm>
          <a:prstGeom prst="rect">
            <a:avLst/>
          </a:prstGeom>
          <a:noFill/>
          <a:ln/>
        </p:spPr>
        <p:txBody>
          <a:bodyPr wrap="none" lIns="0" tIns="0" rIns="0" bIns="0" rtlCol="0" anchor="t"/>
          <a:lstStyle/>
          <a:p>
            <a:pPr marL="0" indent="0" algn="r">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Decade resolution: "90s" → (1990, 1999)</a:t>
            </a:r>
            <a:endParaRPr lang="en-US" sz="1150" dirty="0">
              <a:latin typeface="Times New Roman" panose="02020603050405020304" pitchFamily="18" charset="0"/>
              <a:cs typeface="Times New Roman" panose="02020603050405020304" pitchFamily="18" charset="0"/>
            </a:endParaRPr>
          </a:p>
        </p:txBody>
      </p:sp>
      <p:sp>
        <p:nvSpPr>
          <p:cNvPr id="21" name="Shape 19"/>
          <p:cNvSpPr/>
          <p:nvPr/>
        </p:nvSpPr>
        <p:spPr>
          <a:xfrm>
            <a:off x="7465814" y="4930973"/>
            <a:ext cx="442198" cy="15240"/>
          </a:xfrm>
          <a:prstGeom prst="roundRect">
            <a:avLst>
              <a:gd name="adj" fmla="val 406325"/>
            </a:avLst>
          </a:prstGeom>
          <a:solidFill>
            <a:srgbClr val="B2D4E5"/>
          </a:solidFill>
          <a:ln/>
        </p:spPr>
        <p:txBody>
          <a:bodyPr/>
          <a:lstStyle/>
          <a:p>
            <a:endParaRPr lang="en-US"/>
          </a:p>
        </p:txBody>
      </p:sp>
      <p:sp>
        <p:nvSpPr>
          <p:cNvPr id="22" name="Shape 20"/>
          <p:cNvSpPr/>
          <p:nvPr/>
        </p:nvSpPr>
        <p:spPr>
          <a:xfrm>
            <a:off x="7149346" y="4772739"/>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23" name="Text 21"/>
          <p:cNvSpPr/>
          <p:nvPr/>
        </p:nvSpPr>
        <p:spPr>
          <a:xfrm>
            <a:off x="7199114" y="4793516"/>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4</a:t>
            </a:r>
            <a:endParaRPr lang="en-US" sz="1800" dirty="0">
              <a:latin typeface="Times New Roman" panose="02020603050405020304" pitchFamily="18" charset="0"/>
              <a:cs typeface="Times New Roman" panose="02020603050405020304" pitchFamily="18" charset="0"/>
            </a:endParaRPr>
          </a:p>
        </p:txBody>
      </p:sp>
      <p:sp>
        <p:nvSpPr>
          <p:cNvPr id="24" name="Text 22"/>
          <p:cNvSpPr/>
          <p:nvPr/>
        </p:nvSpPr>
        <p:spPr>
          <a:xfrm>
            <a:off x="8052316" y="4823341"/>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Candidate Filtering</a:t>
            </a:r>
            <a:endParaRPr lang="en-US" sz="1500" dirty="0">
              <a:latin typeface="Times New Roman" panose="02020603050405020304" pitchFamily="18" charset="0"/>
              <a:cs typeface="Times New Roman" panose="02020603050405020304" pitchFamily="18" charset="0"/>
            </a:endParaRPr>
          </a:p>
        </p:txBody>
      </p:sp>
      <p:sp>
        <p:nvSpPr>
          <p:cNvPr id="25" name="Text 23"/>
          <p:cNvSpPr/>
          <p:nvPr/>
        </p:nvSpPr>
        <p:spPr>
          <a:xfrm>
            <a:off x="8052316" y="5153501"/>
            <a:ext cx="5784294"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Reasons for inclusion/exclusion based on year, actor, and director constraints</a:t>
            </a:r>
            <a:endParaRPr lang="en-US" sz="1150" dirty="0">
              <a:latin typeface="Times New Roman" panose="02020603050405020304" pitchFamily="18" charset="0"/>
              <a:cs typeface="Times New Roman" panose="02020603050405020304" pitchFamily="18" charset="0"/>
            </a:endParaRPr>
          </a:p>
        </p:txBody>
      </p:sp>
      <p:sp>
        <p:nvSpPr>
          <p:cNvPr id="26" name="Shape 24"/>
          <p:cNvSpPr/>
          <p:nvPr/>
        </p:nvSpPr>
        <p:spPr>
          <a:xfrm>
            <a:off x="6722388" y="5693450"/>
            <a:ext cx="442198" cy="15240"/>
          </a:xfrm>
          <a:prstGeom prst="roundRect">
            <a:avLst>
              <a:gd name="adj" fmla="val 406325"/>
            </a:avLst>
          </a:prstGeom>
          <a:solidFill>
            <a:srgbClr val="B2D4E5"/>
          </a:solidFill>
          <a:ln/>
        </p:spPr>
        <p:txBody>
          <a:bodyPr/>
          <a:lstStyle/>
          <a:p>
            <a:endParaRPr lang="en-US"/>
          </a:p>
        </p:txBody>
      </p:sp>
      <p:sp>
        <p:nvSpPr>
          <p:cNvPr id="27" name="Shape 25"/>
          <p:cNvSpPr/>
          <p:nvPr/>
        </p:nvSpPr>
        <p:spPr>
          <a:xfrm>
            <a:off x="7149346" y="5535216"/>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28" name="Text 26"/>
          <p:cNvSpPr/>
          <p:nvPr/>
        </p:nvSpPr>
        <p:spPr>
          <a:xfrm>
            <a:off x="7199114" y="5555992"/>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5</a:t>
            </a:r>
            <a:endParaRPr lang="en-US" sz="1800" dirty="0">
              <a:latin typeface="Times New Roman" panose="02020603050405020304" pitchFamily="18" charset="0"/>
              <a:cs typeface="Times New Roman" panose="02020603050405020304" pitchFamily="18" charset="0"/>
            </a:endParaRPr>
          </a:p>
        </p:txBody>
      </p:sp>
      <p:sp>
        <p:nvSpPr>
          <p:cNvPr id="29" name="Text 27"/>
          <p:cNvSpPr/>
          <p:nvPr/>
        </p:nvSpPr>
        <p:spPr>
          <a:xfrm>
            <a:off x="4642961" y="5585817"/>
            <a:ext cx="1935123" cy="241816"/>
          </a:xfrm>
          <a:prstGeom prst="rect">
            <a:avLst/>
          </a:prstGeom>
          <a:noFill/>
          <a:ln/>
        </p:spPr>
        <p:txBody>
          <a:bodyPr wrap="none" lIns="0" tIns="0" rIns="0" bIns="0" rtlCol="0" anchor="t"/>
          <a:lstStyle/>
          <a:p>
            <a:pPr marL="0" indent="0" algn="r">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Final Ranking</a:t>
            </a:r>
            <a:endParaRPr lang="en-US" sz="1500" dirty="0">
              <a:latin typeface="Times New Roman" panose="02020603050405020304" pitchFamily="18" charset="0"/>
              <a:cs typeface="Times New Roman" panose="02020603050405020304" pitchFamily="18" charset="0"/>
            </a:endParaRPr>
          </a:p>
        </p:txBody>
      </p:sp>
      <p:sp>
        <p:nvSpPr>
          <p:cNvPr id="30" name="Text 28"/>
          <p:cNvSpPr/>
          <p:nvPr/>
        </p:nvSpPr>
        <p:spPr>
          <a:xfrm>
            <a:off x="793790" y="5915978"/>
            <a:ext cx="5784294" cy="235744"/>
          </a:xfrm>
          <a:prstGeom prst="rect">
            <a:avLst/>
          </a:prstGeom>
          <a:noFill/>
          <a:ln/>
        </p:spPr>
        <p:txBody>
          <a:bodyPr wrap="none" lIns="0" tIns="0" rIns="0" bIns="0" rtlCol="0" anchor="t"/>
          <a:lstStyle/>
          <a:p>
            <a:pPr marL="0" indent="0" algn="r">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Top results with semantic similarity and composite scores</a:t>
            </a:r>
            <a:endParaRPr lang="en-US" sz="1150" dirty="0">
              <a:latin typeface="Times New Roman" panose="02020603050405020304" pitchFamily="18" charset="0"/>
              <a:cs typeface="Times New Roman" panose="02020603050405020304" pitchFamily="18" charset="0"/>
            </a:endParaRPr>
          </a:p>
        </p:txBody>
      </p:sp>
      <p:sp>
        <p:nvSpPr>
          <p:cNvPr id="31" name="Shape 29"/>
          <p:cNvSpPr/>
          <p:nvPr/>
        </p:nvSpPr>
        <p:spPr>
          <a:xfrm>
            <a:off x="793790" y="6931223"/>
            <a:ext cx="13042821" cy="626269"/>
          </a:xfrm>
          <a:prstGeom prst="roundRect">
            <a:avLst>
              <a:gd name="adj" fmla="val 9888"/>
            </a:avLst>
          </a:prstGeom>
          <a:solidFill>
            <a:srgbClr val="B3E5FF"/>
          </a:solidFill>
          <a:ln/>
        </p:spPr>
        <p:txBody>
          <a:bodyPr/>
          <a:lstStyle/>
          <a:p>
            <a:endParaRPr lang="en-US"/>
          </a:p>
        </p:txBody>
      </p:sp>
      <p:pic>
        <p:nvPicPr>
          <p:cNvPr id="32" name="Image 0" descr="preencoded.png"/>
          <p:cNvPicPr>
            <a:picLocks noChangeAspect="1"/>
          </p:cNvPicPr>
          <p:nvPr/>
        </p:nvPicPr>
        <p:blipFill>
          <a:blip r:embed="rId3"/>
          <a:stretch>
            <a:fillRect/>
          </a:stretch>
        </p:blipFill>
        <p:spPr>
          <a:xfrm>
            <a:off x="941189" y="7153989"/>
            <a:ext cx="184190" cy="147399"/>
          </a:xfrm>
          <a:prstGeom prst="rect">
            <a:avLst/>
          </a:prstGeom>
        </p:spPr>
      </p:pic>
      <p:sp>
        <p:nvSpPr>
          <p:cNvPr id="33" name="Text 30"/>
          <p:cNvSpPr/>
          <p:nvPr/>
        </p:nvSpPr>
        <p:spPr>
          <a:xfrm>
            <a:off x="1272778" y="7115413"/>
            <a:ext cx="12416433" cy="235744"/>
          </a:xfrm>
          <a:prstGeom prst="rect">
            <a:avLst/>
          </a:prstGeom>
          <a:noFill/>
          <a:ln/>
        </p:spPr>
        <p:txBody>
          <a:bodyPr wrap="none" lIns="0" tIns="0" rIns="0" bIns="0" rtlCol="0" anchor="t"/>
          <a:lstStyle/>
          <a:p>
            <a:pPr marL="0" indent="0" algn="l">
              <a:lnSpc>
                <a:spcPts val="1850"/>
              </a:lnSpc>
              <a:buNone/>
            </a:pPr>
            <a:r>
              <a:rPr lang="en-US" sz="1150" b="1" dirty="0">
                <a:solidFill>
                  <a:srgbClr val="000000"/>
                </a:solidFill>
                <a:latin typeface="Times New Roman" panose="02020603050405020304" pitchFamily="18" charset="0"/>
                <a:ea typeface="Inter" pitchFamily="34" charset="-122"/>
                <a:cs typeface="Times New Roman" panose="02020603050405020304" pitchFamily="18" charset="0"/>
              </a:rPr>
              <a:t>Example log insight:</a:t>
            </a:r>
            <a:r>
              <a:rPr lang="en-US" sz="1150" dirty="0">
                <a:solidFill>
                  <a:srgbClr val="000000"/>
                </a:solidFill>
                <a:latin typeface="Times New Roman" panose="02020603050405020304" pitchFamily="18" charset="0"/>
                <a:ea typeface="Inter" pitchFamily="34" charset="-122"/>
                <a:cs typeface="Times New Roman" panose="02020603050405020304" pitchFamily="18" charset="0"/>
              </a:rPr>
              <a:t> "Candidate excluded: year 1985 outside range (1990-1999)" clearly shows why a movie didn't make the cut, making it easy to diagnose unexpected results.</a:t>
            </a:r>
            <a:endParaRPr lang="en-US" sz="1150" dirty="0">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78BE4B05-3929-4712-9CE6-DEBA1EA5D081}"/>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TotalTime>
  <Words>1599</Words>
  <Application>Microsoft Office PowerPoint</Application>
  <PresentationFormat>Custom</PresentationFormat>
  <Paragraphs>154</Paragraphs>
  <Slides>13</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Bishal Gopinath Bose</cp:lastModifiedBy>
  <cp:revision>7</cp:revision>
  <dcterms:created xsi:type="dcterms:W3CDTF">2025-11-04T15:40:58Z</dcterms:created>
  <dcterms:modified xsi:type="dcterms:W3CDTF">2025-11-05T10:36:48Z</dcterms:modified>
</cp:coreProperties>
</file>